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3" r:id="rId2"/>
    <p:sldMasterId id="2147483669" r:id="rId3"/>
  </p:sldMasterIdLst>
  <p:notesMasterIdLst>
    <p:notesMasterId r:id="rId40"/>
  </p:notesMasterIdLst>
  <p:sldIdLst>
    <p:sldId id="315" r:id="rId4"/>
    <p:sldId id="316" r:id="rId5"/>
    <p:sldId id="366" r:id="rId6"/>
    <p:sldId id="317" r:id="rId7"/>
    <p:sldId id="345" r:id="rId8"/>
    <p:sldId id="318" r:id="rId9"/>
    <p:sldId id="293" r:id="rId10"/>
    <p:sldId id="319" r:id="rId11"/>
    <p:sldId id="320" r:id="rId12"/>
    <p:sldId id="321" r:id="rId13"/>
    <p:sldId id="328" r:id="rId14"/>
    <p:sldId id="426" r:id="rId15"/>
    <p:sldId id="388" r:id="rId16"/>
    <p:sldId id="400" r:id="rId17"/>
    <p:sldId id="417" r:id="rId18"/>
    <p:sldId id="360" r:id="rId19"/>
    <p:sldId id="325" r:id="rId20"/>
    <p:sldId id="357" r:id="rId21"/>
    <p:sldId id="395" r:id="rId22"/>
    <p:sldId id="402" r:id="rId23"/>
    <p:sldId id="427" r:id="rId24"/>
    <p:sldId id="411" r:id="rId25"/>
    <p:sldId id="409" r:id="rId26"/>
    <p:sldId id="424" r:id="rId27"/>
    <p:sldId id="404" r:id="rId28"/>
    <p:sldId id="407" r:id="rId29"/>
    <p:sldId id="429" r:id="rId30"/>
    <p:sldId id="379" r:id="rId31"/>
    <p:sldId id="381" r:id="rId32"/>
    <p:sldId id="392" r:id="rId33"/>
    <p:sldId id="367" r:id="rId34"/>
    <p:sldId id="371" r:id="rId35"/>
    <p:sldId id="368" r:id="rId36"/>
    <p:sldId id="342" r:id="rId37"/>
    <p:sldId id="374" r:id="rId38"/>
    <p:sldId id="428" r:id="rId39"/>
  </p:sldIdLst>
  <p:sldSz cx="13003213" cy="9752013"/>
  <p:notesSz cx="6858000" cy="9144000"/>
  <p:defaultTextStyle>
    <a:defPPr>
      <a:defRPr lang="en-GB"/>
    </a:defPPr>
    <a:lvl1pPr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1pPr>
    <a:lvl2pPr marL="742950" indent="-28575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2pPr>
    <a:lvl3pPr marL="11430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3pPr>
    <a:lvl4pPr marL="16002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4pPr>
    <a:lvl5pPr marL="2057400" indent="-228600" algn="ctr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5pPr>
    <a:lvl6pPr marL="2286000" algn="l" defTabSz="457200" rtl="0" eaLnBrk="1" latinLnBrk="0" hangingPunct="1"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6pPr>
    <a:lvl7pPr marL="2743200" algn="l" defTabSz="457200" rtl="0" eaLnBrk="1" latinLnBrk="0" hangingPunct="1"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7pPr>
    <a:lvl8pPr marL="3200400" algn="l" defTabSz="457200" rtl="0" eaLnBrk="1" latinLnBrk="0" hangingPunct="1"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8pPr>
    <a:lvl9pPr marL="3657600" algn="l" defTabSz="457200" rtl="0" eaLnBrk="1" latinLnBrk="0" hangingPunct="1">
      <a:defRPr sz="42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569B3"/>
    <a:srgbClr val="F1ACA2"/>
    <a:srgbClr val="FFA9AC"/>
    <a:srgbClr val="FDDAC4"/>
    <a:srgbClr val="B06458"/>
    <a:srgbClr val="D8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872" y="96"/>
      </p:cViewPr>
      <p:guideLst>
        <p:guide orient="horz" pos="720"/>
        <p:guide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56"/>
    </p:cViewPr>
  </p:sorterViewPr>
  <p:notesViewPr>
    <p:cSldViewPr>
      <p:cViewPr varScale="1">
        <p:scale>
          <a:sx n="107" d="100"/>
          <a:sy n="107" d="100"/>
        </p:scale>
        <p:origin x="-43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433300699093"/>
          <c:y val="0.115853804138492"/>
          <c:w val="0.87252147324967"/>
          <c:h val="0.6647811135301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OpenStack Summit Attendees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75.0</c:v>
                </c:pt>
                <c:pt idx="1">
                  <c:v>200.0</c:v>
                </c:pt>
                <c:pt idx="2">
                  <c:v>500.0</c:v>
                </c:pt>
                <c:pt idx="3">
                  <c:v>650.0</c:v>
                </c:pt>
                <c:pt idx="4">
                  <c:v>1000.0</c:v>
                </c:pt>
                <c:pt idx="5">
                  <c:v>1300.0</c:v>
                </c:pt>
                <c:pt idx="6">
                  <c:v>2600.0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4526424"/>
        <c:axId val="-2105319224"/>
      </c:barChart>
      <c:catAx>
        <c:axId val="-212452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05319224"/>
        <c:crosses val="autoZero"/>
        <c:auto val="1"/>
        <c:lblAlgn val="ctr"/>
        <c:lblOffset val="100"/>
        <c:noMultiLvlLbl val="0"/>
      </c:catAx>
      <c:valAx>
        <c:axId val="-2105319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>
              <a:defRPr sz="1900" b="1"/>
            </a:pPr>
            <a:endParaRPr lang="en-US"/>
          </a:p>
        </c:txPr>
        <c:crossAx val="-2124526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0.63636</cdr:y>
    </cdr:from>
    <cdr:to>
      <cdr:x>0.22222</cdr:x>
      <cdr:y>0.76768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00200" y="4800600"/>
          <a:ext cx="914400" cy="99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 smtClean="0"/>
            <a:t>Austin</a:t>
          </a:r>
        </a:p>
        <a:p xmlns:a="http://schemas.openxmlformats.org/drawingml/2006/main">
          <a:r>
            <a:rPr lang="en-US" sz="1800" dirty="0" smtClean="0"/>
            <a:t>July 2010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0.26936</cdr:x>
      <cdr:y>0.56566</cdr:y>
    </cdr:from>
    <cdr:to>
      <cdr:x>0.40404</cdr:x>
      <cdr:y>0.65657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48000" y="42672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San </a:t>
          </a:r>
        </a:p>
        <a:p xmlns:a="http://schemas.openxmlformats.org/drawingml/2006/main">
          <a:r>
            <a:rPr lang="en-US" sz="1800" b="1" dirty="0" smtClean="0"/>
            <a:t>Antonio</a:t>
          </a:r>
        </a:p>
        <a:p xmlns:a="http://schemas.openxmlformats.org/drawingml/2006/main">
          <a:r>
            <a:rPr lang="en-US" sz="1800" dirty="0" smtClean="0"/>
            <a:t>Oct</a:t>
          </a:r>
        </a:p>
        <a:p xmlns:a="http://schemas.openxmlformats.org/drawingml/2006/main">
          <a:r>
            <a:rPr lang="en-US" sz="1800" dirty="0" smtClean="0"/>
            <a:t>2010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0.51852</cdr:x>
      <cdr:y>0.50505</cdr:y>
    </cdr:from>
    <cdr:to>
      <cdr:x>0.6532</cdr:x>
      <cdr:y>0.59596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867400" y="38100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Boston</a:t>
          </a:r>
        </a:p>
        <a:p xmlns:a="http://schemas.openxmlformats.org/drawingml/2006/main">
          <a:r>
            <a:rPr lang="en-US" sz="1800" dirty="0" smtClean="0"/>
            <a:t>Oct</a:t>
          </a:r>
        </a:p>
        <a:p xmlns:a="http://schemas.openxmlformats.org/drawingml/2006/main">
          <a:r>
            <a:rPr lang="en-US" sz="1800" dirty="0" smtClean="0"/>
            <a:t>2011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0.39057</cdr:x>
      <cdr:y>0.53535</cdr:y>
    </cdr:from>
    <cdr:to>
      <cdr:x>0.52525</cdr:x>
      <cdr:y>0.62626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419600" y="40386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Santa Clara </a:t>
          </a:r>
        </a:p>
        <a:p xmlns:a="http://schemas.openxmlformats.org/drawingml/2006/main">
          <a:r>
            <a:rPr lang="en-US" sz="1800" dirty="0" smtClean="0"/>
            <a:t>April</a:t>
          </a:r>
        </a:p>
        <a:p xmlns:a="http://schemas.openxmlformats.org/drawingml/2006/main">
          <a:r>
            <a:rPr lang="en-US" sz="1800" dirty="0" smtClean="0"/>
            <a:t>2011 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0.63973</cdr:x>
      <cdr:y>0.42424</cdr:y>
    </cdr:from>
    <cdr:to>
      <cdr:x>0.77441</cdr:x>
      <cdr:y>0.51515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239000" y="32004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San Fran</a:t>
          </a:r>
        </a:p>
        <a:p xmlns:a="http://schemas.openxmlformats.org/drawingml/2006/main">
          <a:r>
            <a:rPr lang="en-US" sz="1800" dirty="0" smtClean="0"/>
            <a:t>April</a:t>
          </a:r>
        </a:p>
        <a:p xmlns:a="http://schemas.openxmlformats.org/drawingml/2006/main">
          <a:r>
            <a:rPr lang="en-US" sz="1800" dirty="0" smtClean="0"/>
            <a:t>2012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0.76768</cdr:x>
      <cdr:y>0.35354</cdr:y>
    </cdr:from>
    <cdr:to>
      <cdr:x>0.90236</cdr:x>
      <cdr:y>0.44444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86800" y="2667000"/>
          <a:ext cx="1524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San Diego</a:t>
          </a:r>
        </a:p>
        <a:p xmlns:a="http://schemas.openxmlformats.org/drawingml/2006/main">
          <a:r>
            <a:rPr lang="en-US" sz="1800" dirty="0" smtClean="0"/>
            <a:t>Oct</a:t>
          </a:r>
        </a:p>
        <a:p xmlns:a="http://schemas.openxmlformats.org/drawingml/2006/main">
          <a:r>
            <a:rPr lang="en-US" sz="1800" dirty="0" smtClean="0"/>
            <a:t>2012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0.88889</cdr:x>
      <cdr:y>0.07071</cdr:y>
    </cdr:from>
    <cdr:to>
      <cdr:x>0.9899</cdr:x>
      <cdr:y>0.16162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0058400" y="533400"/>
          <a:ext cx="11430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 smtClean="0"/>
            <a:t>Portland</a:t>
          </a:r>
        </a:p>
        <a:p xmlns:a="http://schemas.openxmlformats.org/drawingml/2006/main">
          <a:r>
            <a:rPr lang="en-US" sz="1800" dirty="0" smtClean="0"/>
            <a:t>April</a:t>
          </a:r>
        </a:p>
        <a:p xmlns:a="http://schemas.openxmlformats.org/drawingml/2006/main">
          <a:r>
            <a:rPr lang="en-US" sz="1800" dirty="0" smtClean="0"/>
            <a:t>2013</a:t>
          </a:r>
          <a:endParaRPr lang="en-US" sz="18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marL="37931725" indent="-37474525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10/04/12</a:t>
            </a:r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-206375"/>
            <a:ext cx="4570413" cy="52117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marL="37931725" indent="-37474525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C2E4FFB-383E-B443-B71D-7D579783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39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64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CD8B27B-EFD4-D84A-A9A2-E34FA852802A}" type="slidenum">
              <a:rPr lang="en-US" sz="1200" b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r" eaLnBrk="1" hangingPunct="1"/>
              <a:t>24</a:t>
            </a:fld>
            <a:endParaRPr lang="en-US" sz="1200" b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46038" y="-206375"/>
            <a:ext cx="6948488" cy="5211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86FC2FD-2914-DA4E-9D00-2CAC900A8A51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solidFill>
            <a:srgbClr val="FFFFFF"/>
          </a:solidFill>
          <a:ln/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1200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Gill Sans" charset="0"/>
                <a:sym typeface="Gill Sans" charset="0"/>
              </a:rPr>
              <a:t>Growth in Summit attendees - 75 to more than 1300</a:t>
            </a:r>
          </a:p>
          <a:p>
            <a:pPr marL="39688" eaLnBrk="1" hangingPunct="1">
              <a:spcBef>
                <a:spcPts val="1200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Gill Sans" charset="0"/>
                <a:sym typeface="Gill Sans" charset="0"/>
              </a:rPr>
              <a:t>Planning for 1800 in April 2013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A3A9E6CB-74A8-C748-BF2F-43ECA76C84D4}" type="slidenum">
              <a:rPr lang="en-US" sz="1200">
                <a:solidFill>
                  <a:srgbClr val="000000"/>
                </a:solidFill>
                <a:sym typeface="Gill Sans" charset="0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A3A9E6CB-74A8-C748-BF2F-43ECA76C84D4}" type="slidenum">
              <a:rPr lang="en-US" sz="1200">
                <a:solidFill>
                  <a:srgbClr val="000000"/>
                </a:solidFill>
                <a:sym typeface="Gill Sans" charset="0"/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A3A9E6CB-74A8-C748-BF2F-43ECA76C84D4}" type="slidenum">
              <a:rPr lang="en-US" sz="1200">
                <a:solidFill>
                  <a:srgbClr val="000000"/>
                </a:solidFill>
                <a:sym typeface="Gill Sans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‣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2C20A7EE-B3E8-8244-AA32-7825E2C93C43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‣</a:t>
            </a:r>
          </a:p>
        </p:txBody>
      </p:sp>
      <p:sp>
        <p:nvSpPr>
          <p:cNvPr id="8195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9D8BAA9B-20E8-F845-A4E5-51B86643778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‣</a:t>
            </a:r>
          </a:p>
        </p:txBody>
      </p:sp>
      <p:sp>
        <p:nvSpPr>
          <p:cNvPr id="10243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3181DFF8-00AD-0044-940E-D86D717F3BA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46038" y="-206375"/>
            <a:ext cx="6948488" cy="5211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86FC2FD-2914-DA4E-9D00-2CAC900A8A51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ts val="12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8D7BC19F-879F-F84D-9097-30B6EBB16D5C}" type="slidenum">
              <a:rPr lang="en-US" sz="1200">
                <a:solidFill>
                  <a:srgbClr val="000000"/>
                </a:solidFill>
                <a:sym typeface="Gill Sans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CD8B27B-EFD4-D84A-A9A2-E34FA852802A}" type="slidenum">
              <a:rPr lang="en-US" sz="1200" b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r" eaLnBrk="1" hangingPunct="1"/>
              <a:t>20</a:t>
            </a:fld>
            <a:endParaRPr lang="en-US" sz="1200" b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CD8B27B-EFD4-D84A-A9A2-E34FA852802A}" type="slidenum">
              <a:rPr lang="en-US" sz="1200" b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r" eaLnBrk="1" hangingPunct="1"/>
              <a:t>21</a:t>
            </a:fld>
            <a:endParaRPr lang="en-US" sz="1200" b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CD8B27B-EFD4-D84A-A9A2-E34FA852802A}" type="slidenum">
              <a:rPr lang="en-US" sz="1200" b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r" eaLnBrk="1" hangingPunct="1"/>
              <a:t>22</a:t>
            </a:fld>
            <a:endParaRPr lang="en-US" sz="1200" b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/>
            <a:endParaRPr lang="en-US">
              <a:latin typeface="Arial" charset="0"/>
            </a:endParaRPr>
          </a:p>
        </p:txBody>
      </p:sp>
      <p:sp>
        <p:nvSpPr>
          <p:cNvPr id="2150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CD8B27B-EFD4-D84A-A9A2-E34FA852802A}" type="slidenum">
              <a:rPr lang="en-US" sz="1200" b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algn="r" eaLnBrk="1" hangingPunct="1"/>
              <a:t>23</a:t>
            </a:fld>
            <a:endParaRPr lang="en-US" sz="1200" b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5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0406" y="1054893"/>
            <a:ext cx="10463213" cy="773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0406" y="2056606"/>
            <a:ext cx="9754393" cy="55633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4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988" y="4952194"/>
            <a:ext cx="11052413" cy="2742754"/>
          </a:xfrm>
        </p:spPr>
        <p:txBody>
          <a:bodyPr/>
          <a:lstStyle>
            <a:lvl1pPr algn="l">
              <a:defRPr sz="6000" b="0" i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988" y="3961755"/>
            <a:ext cx="11052413" cy="838064"/>
          </a:xfrm>
        </p:spPr>
        <p:txBody>
          <a:bodyPr anchor="b"/>
          <a:lstStyle>
            <a:lvl1pPr marL="0" indent="0">
              <a:buNone/>
              <a:defRPr sz="3000"/>
            </a:lvl1pPr>
            <a:lvl2pPr marL="457109" indent="0">
              <a:buNone/>
              <a:defRPr sz="1800"/>
            </a:lvl2pPr>
            <a:lvl3pPr marL="914217" indent="0">
              <a:buNone/>
              <a:defRPr sz="1600"/>
            </a:lvl3pPr>
            <a:lvl4pPr marL="1371326" indent="0">
              <a:buNone/>
              <a:defRPr sz="1400"/>
            </a:lvl4pPr>
            <a:lvl5pPr marL="1828434" indent="0">
              <a:buNone/>
              <a:defRPr sz="1400"/>
            </a:lvl5pPr>
            <a:lvl6pPr marL="2285543" indent="0">
              <a:buNone/>
              <a:defRPr sz="1400"/>
            </a:lvl6pPr>
            <a:lvl7pPr marL="2742651" indent="0">
              <a:buNone/>
              <a:defRPr sz="1400"/>
            </a:lvl7pPr>
            <a:lvl8pPr marL="3199760" indent="0">
              <a:buNone/>
              <a:defRPr sz="1400"/>
            </a:lvl8pPr>
            <a:lvl9pPr marL="365686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547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31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60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4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3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0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lide Number Placeholder 5"/>
          <p:cNvSpPr>
            <a:spLocks noGrp="1"/>
          </p:cNvSpPr>
          <p:nvPr userDrawn="1"/>
        </p:nvSpPr>
        <p:spPr bwMode="auto">
          <a:xfrm>
            <a:off x="584200" y="9066213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fld id="{F2F3B5AD-8801-E742-BE39-E85F6A1A2234}" type="slidenum">
              <a:rPr lang="en-US" sz="1600">
                <a:solidFill>
                  <a:srgbClr val="7F7F7F"/>
                </a:solidFill>
                <a:latin typeface="Helvetica Neue" charset="0"/>
              </a:rPr>
              <a:pPr algn="l"/>
              <a:t>‹#›</a:t>
            </a:fld>
            <a:endParaRPr lang="en-US" sz="1600">
              <a:solidFill>
                <a:srgbClr val="7F7F7F"/>
              </a:solidFill>
              <a:latin typeface="Helvetica Neue" charset="0"/>
            </a:endParaRPr>
          </a:p>
        </p:txBody>
      </p:sp>
      <p:pic>
        <p:nvPicPr>
          <p:cNvPr id="1027" name="Picture 2" descr="opening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1522413"/>
            <a:ext cx="59817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64646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5813"/>
            <a:ext cx="10463213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9613" y="1054100"/>
            <a:ext cx="10464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pic>
        <p:nvPicPr>
          <p:cNvPr id="2052" name="Picture 6" descr="openstack-cloud-software-vertical-web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7999413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Slide Number Placeholder 5"/>
          <p:cNvSpPr>
            <a:spLocks noGrp="1"/>
          </p:cNvSpPr>
          <p:nvPr userDrawn="1"/>
        </p:nvSpPr>
        <p:spPr bwMode="auto">
          <a:xfrm>
            <a:off x="584200" y="9066213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fld id="{D862166F-E982-B047-B0D1-1A471865332C}" type="slidenum">
              <a:rPr lang="en-US" sz="1600">
                <a:solidFill>
                  <a:srgbClr val="7F7F7F"/>
                </a:solidFill>
                <a:latin typeface="Helvetica Neue" charset="0"/>
              </a:rPr>
              <a:pPr algn="l"/>
              <a:t>‹#›</a:t>
            </a:fld>
            <a:endParaRPr lang="en-US" sz="1600">
              <a:solidFill>
                <a:srgbClr val="7F7F7F"/>
              </a:solidFill>
              <a:latin typeface="Helvetica Neu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os_backgrou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3427413"/>
            <a:ext cx="104632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60" tIns="50760" rIns="507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64646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24.png"/><Relationship Id="rId21" Type="http://schemas.openxmlformats.org/officeDocument/2006/relationships/image" Target="../media/image25.jp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jpg"/><Relationship Id="rId26" Type="http://schemas.openxmlformats.org/officeDocument/2006/relationships/image" Target="../media/image30.png"/><Relationship Id="rId27" Type="http://schemas.openxmlformats.org/officeDocument/2006/relationships/image" Target="../media/image31.jpg"/><Relationship Id="rId10" Type="http://schemas.openxmlformats.org/officeDocument/2006/relationships/image" Target="../media/image14.jpg"/><Relationship Id="rId11" Type="http://schemas.openxmlformats.org/officeDocument/2006/relationships/image" Target="../media/image15.png"/><Relationship Id="rId12" Type="http://schemas.openxmlformats.org/officeDocument/2006/relationships/image" Target="../media/image16.jpg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056606"/>
            <a:ext cx="6362700" cy="5977082"/>
          </a:xfrm>
          <a:prstGeom prst="rect">
            <a:avLst/>
          </a:prstGeom>
          <a:effectLst>
            <a:reflection stA="28000" endPos="14000" dist="12700" dir="5400000" sy="-100000" algn="bl" rotWithShape="0"/>
          </a:effec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2995613" y="6094413"/>
            <a:ext cx="381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9,000,000 apps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119813" y="59817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1,000,000,000+ users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82% non-US &amp; Canada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4595813" y="3592513"/>
            <a:ext cx="381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Facebook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Developer Platform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Facebook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056606"/>
            <a:ext cx="6362700" cy="5977082"/>
          </a:xfrm>
          <a:prstGeom prst="rect">
            <a:avLst/>
          </a:prstGeom>
          <a:effectLst>
            <a:reflection stA="28000" endPos="14000" dist="12700" dir="5400000" sy="-100000" algn="bl" rotWithShape="0"/>
          </a:effectLst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3224213" y="5781675"/>
            <a:ext cx="3810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Tools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Services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Software</a:t>
            </a:r>
          </a:p>
        </p:txBody>
      </p:sp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6119813" y="5865813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Private clouds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Public clouds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4595813" y="34671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Helvetica Neue" charset="0"/>
                <a:cs typeface="Helvetica Neue" charset="0"/>
              </a:rPr>
              <a:t>OpenStack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S</a:t>
            </a:r>
            <a:r>
              <a:rPr lang="en-US" sz="1800" dirty="0" smtClean="0">
                <a:latin typeface="Helvetica Neue" charset="0"/>
                <a:cs typeface="Helvetica Neue" charset="0"/>
              </a:rPr>
              <a:t>oftware</a:t>
            </a:r>
            <a:endParaRPr lang="en-US" sz="1800" dirty="0">
              <a:latin typeface="Helvetica Neue" charset="0"/>
              <a:cs typeface="Helvetica Neu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634206" y="456406"/>
            <a:ext cx="10464800" cy="620713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Cloud Platform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Technology </a:t>
            </a:r>
            <a:r>
              <a:rPr lang="en-US" sz="24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Platform</a:t>
            </a:r>
          </a:p>
        </p:txBody>
      </p:sp>
      <p:pic>
        <p:nvPicPr>
          <p:cNvPr id="133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806" y="2405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8" y="2615775"/>
            <a:ext cx="11827020" cy="490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386806" y="7924006"/>
            <a:ext cx="78303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defTabSz="457200" eaLnBrk="0" hangingPunct="0">
              <a:spcBef>
                <a:spcPct val="30000"/>
              </a:spcBef>
              <a:buClr>
                <a:srgbClr val="000000"/>
              </a:buClr>
              <a:buSzPct val="100000"/>
            </a:pP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Code available under Apache 2.0 license. Design tenets – scale &amp; elasticity, share nothing &amp; distribute everything</a:t>
            </a:r>
          </a:p>
        </p:txBody>
      </p:sp>
    </p:spTree>
    <p:extLst>
      <p:ext uri="{BB962C8B-B14F-4D97-AF65-F5344CB8AC3E}">
        <p14:creationId xmlns:p14="http://schemas.microsoft.com/office/powerpoint/2010/main" val="229458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90098"/>
              </p:ext>
            </p:extLst>
          </p:nvPr>
        </p:nvGraphicFramePr>
        <p:xfrm>
          <a:off x="757721" y="2132806"/>
          <a:ext cx="10468285" cy="698498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57151"/>
                <a:gridCol w="7711134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Compute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Provision and manage large pools of on-demand computing resources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Object Storage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Petabytes of reliable storage on standard gear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Block Storage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Volumes on commodity storage gear, and drivers for more advanced systems like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IBM, EMC, HP, Red Hat/</a:t>
                      </a: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Gluster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, </a:t>
                      </a: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Ceph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/RBD, </a:t>
                      </a: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NetApp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, </a:t>
                      </a: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SolidFire</a:t>
                      </a: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, and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Nexenta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Networking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Software defined networking automation with pluggable </a:t>
                      </a: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backends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Dashboard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Self-service, role-based web interface for users and administrators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Shared Services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Multi-tenant authentication system that ties to existing stores (e.g. LDAP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sym typeface="Helvetica Neue" charset="0"/>
                        </a:rPr>
                        <a:t>), Image Service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274320" marR="182880" marT="50792" marB="50792" anchor="ctr" horzOverflow="overflow">
                    <a:lnL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4206" y="456406"/>
            <a:ext cx="10464800" cy="620713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Capabilities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Technology </a:t>
            </a:r>
            <a:r>
              <a:rPr lang="en-US" sz="24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Platform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806" y="2405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6176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939007" y="1980406"/>
            <a:ext cx="10515600" cy="6628321"/>
          </a:xfrm>
        </p:spPr>
        <p:txBody>
          <a:bodyPr/>
          <a:lstStyle/>
          <a:p>
            <a:pPr marL="0" indent="0"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Time-Based Release Cycle</a:t>
            </a:r>
          </a:p>
          <a:p>
            <a:pPr marL="0" indent="0">
              <a:spcBef>
                <a:spcPts val="1200"/>
              </a:spcBef>
            </a:pPr>
            <a:r>
              <a:rPr lang="en-US" altLang="ja-JP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New software release every six months, with interim milestones</a:t>
            </a:r>
          </a:p>
          <a:p>
            <a:pPr marL="0" indent="0">
              <a:spcBef>
                <a:spcPts val="1200"/>
              </a:spcBef>
            </a:pPr>
            <a:endParaRPr lang="en-US" altLang="ja-JP" sz="2800" b="1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altLang="ja-JP" sz="2800" b="1" dirty="0" smtClean="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Twice Yearly Design Summits </a:t>
            </a:r>
          </a:p>
          <a:p>
            <a:pPr marL="0" indent="0">
              <a:spcBef>
                <a:spcPts val="1200"/>
              </a:spcBef>
            </a:pPr>
            <a:r>
              <a:rPr lang="en-US" altLang="ja-JP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Immediately following software release to plan next version Sessions led by developers and Project Technical Leads</a:t>
            </a:r>
          </a:p>
          <a:p>
            <a:pPr marL="0" indent="0">
              <a:spcBef>
                <a:spcPts val="1200"/>
              </a:spcBef>
            </a:pPr>
            <a:endParaRPr lang="en-US" altLang="ja-JP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altLang="ja-JP" sz="2800" b="1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Broad Contributions</a:t>
            </a:r>
          </a:p>
          <a:p>
            <a:pPr marL="0" indent="0">
              <a:spcBef>
                <a:spcPts val="1200"/>
              </a:spcBef>
            </a:pPr>
            <a:r>
              <a:rPr lang="en-US" altLang="ja-JP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1000 developers, from over 50 companies worldwide</a:t>
            </a:r>
            <a:endParaRPr lang="en-US" altLang="ja-JP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endParaRPr lang="en-US" altLang="ja-JP" sz="2800" b="1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altLang="ja-JP" sz="2800" b="1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Elected Leadership</a:t>
            </a:r>
          </a:p>
          <a:p>
            <a:pPr marL="0" indent="0">
              <a:spcBef>
                <a:spcPts val="1200"/>
              </a:spcBef>
            </a:pPr>
            <a:r>
              <a:rPr lang="en-US" altLang="ja-JP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Developers elect their own Project Technical Leaders</a:t>
            </a:r>
            <a:endParaRPr lang="en-US" altLang="ja-JP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4206" y="456406"/>
            <a:ext cx="10464800" cy="620713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 Development Process 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Technology </a:t>
            </a:r>
            <a:r>
              <a:rPr lang="en-US" sz="24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Platform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806" y="2405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05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2132013"/>
            <a:ext cx="5738813" cy="3886200"/>
          </a:xfrm>
          <a:prstGeom prst="rect">
            <a:avLst/>
          </a:prstGeom>
          <a:solidFill>
            <a:srgbClr val="D82B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691313" y="2132013"/>
            <a:ext cx="5740400" cy="38862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800" y="6094413"/>
            <a:ext cx="2843213" cy="1828800"/>
          </a:xfrm>
          <a:prstGeom prst="rect">
            <a:avLst/>
          </a:prstGeom>
          <a:solidFill>
            <a:srgbClr val="D82B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Rectangle 10"/>
          <p:cNvSpPr>
            <a:spLocks noChangeArrowheads="1"/>
          </p:cNvSpPr>
          <p:nvPr/>
        </p:nvSpPr>
        <p:spPr bwMode="auto">
          <a:xfrm>
            <a:off x="3579813" y="6094413"/>
            <a:ext cx="2844800" cy="1828800"/>
          </a:xfrm>
          <a:prstGeom prst="rect">
            <a:avLst/>
          </a:prstGeom>
          <a:solidFill>
            <a:srgbClr val="D82B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Rectangle 12"/>
          <p:cNvSpPr>
            <a:spLocks noChangeArrowheads="1"/>
          </p:cNvSpPr>
          <p:nvPr/>
        </p:nvSpPr>
        <p:spPr bwMode="auto">
          <a:xfrm>
            <a:off x="6696075" y="6094413"/>
            <a:ext cx="5734050" cy="18288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5" name="Picture 13" descr="openstack-cloud-software-vertical-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7999413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Slide Number Placeholder 5"/>
          <p:cNvSpPr>
            <a:spLocks noGrp="1"/>
          </p:cNvSpPr>
          <p:nvPr/>
        </p:nvSpPr>
        <p:spPr bwMode="auto">
          <a:xfrm>
            <a:off x="584200" y="9066213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fld id="{661A02BF-A637-0F46-BB97-B1243CE03354}" type="slidenum">
              <a:rPr lang="en-US" sz="1600">
                <a:solidFill>
                  <a:srgbClr val="7F7F7F"/>
                </a:solidFill>
                <a:latin typeface="Helvetica Neue" charset="0"/>
              </a:rPr>
              <a:pPr algn="l"/>
              <a:t>15</a:t>
            </a:fld>
            <a:endParaRPr lang="en-US" sz="1600">
              <a:solidFill>
                <a:srgbClr val="7F7F7F"/>
              </a:solidFill>
              <a:latin typeface="Helvetica Neue" charset="0"/>
            </a:endParaRPr>
          </a:p>
        </p:txBody>
      </p:sp>
      <p:sp>
        <p:nvSpPr>
          <p:cNvPr id="7177" name="TextBox 16"/>
          <p:cNvSpPr txBox="1">
            <a:spLocks noChangeArrowheads="1"/>
          </p:cNvSpPr>
          <p:nvPr/>
        </p:nvSpPr>
        <p:spPr bwMode="auto">
          <a:xfrm rot="-5400000">
            <a:off x="-779462" y="3624262"/>
            <a:ext cx="3810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latin typeface="Helvetica Neue" charset="0"/>
                <a:cs typeface="Helvetica Neue" charset="0"/>
              </a:rPr>
              <a:t>ECOSYSTEM SIZE    </a:t>
            </a:r>
            <a:br>
              <a:rPr lang="en-US" sz="2400">
                <a:latin typeface="Helvetica Neue" charset="0"/>
                <a:cs typeface="Helvetica Neue" charset="0"/>
              </a:rPr>
            </a:br>
            <a:r>
              <a:rPr lang="en-US" sz="1400">
                <a:latin typeface="Helvetica Neue" charset="0"/>
                <a:cs typeface="Helvetica Neue" charset="0"/>
              </a:rPr>
              <a:t>(Members + Sponsors + Supporters)</a:t>
            </a:r>
          </a:p>
        </p:txBody>
      </p:sp>
      <p:sp>
        <p:nvSpPr>
          <p:cNvPr id="7178" name="TextBox 18"/>
          <p:cNvSpPr txBox="1">
            <a:spLocks noChangeArrowheads="1"/>
          </p:cNvSpPr>
          <p:nvPr/>
        </p:nvSpPr>
        <p:spPr bwMode="auto">
          <a:xfrm>
            <a:off x="785813" y="6183313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latin typeface="Helvetica Neue" charset="0"/>
                <a:cs typeface="Helvetica Neue" charset="0"/>
              </a:rPr>
              <a:t>CUMULATIVE </a:t>
            </a:r>
            <a:br>
              <a:rPr lang="en-US" sz="1400">
                <a:latin typeface="Helvetica Neue" charset="0"/>
                <a:cs typeface="Helvetica Neue" charset="0"/>
              </a:rPr>
            </a:br>
            <a:r>
              <a:rPr lang="en-US" sz="1400">
                <a:latin typeface="Helvetica Neue" charset="0"/>
                <a:cs typeface="Helvetica Neue" charset="0"/>
              </a:rPr>
              <a:t>CONTRIBUTORS</a:t>
            </a:r>
          </a:p>
        </p:txBody>
      </p:sp>
      <p:sp>
        <p:nvSpPr>
          <p:cNvPr id="7179" name="TextBox 19"/>
          <p:cNvSpPr txBox="1">
            <a:spLocks noChangeArrowheads="1"/>
          </p:cNvSpPr>
          <p:nvPr/>
        </p:nvSpPr>
        <p:spPr bwMode="auto">
          <a:xfrm>
            <a:off x="3681413" y="6183313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latin typeface="Helvetica Neue" charset="0"/>
                <a:cs typeface="Helvetica Neue" charset="0"/>
              </a:rPr>
              <a:t>AVERAGE MONTHLY </a:t>
            </a:r>
            <a:br>
              <a:rPr lang="en-US" sz="1400">
                <a:latin typeface="Helvetica Neue" charset="0"/>
                <a:cs typeface="Helvetica Neue" charset="0"/>
              </a:rPr>
            </a:br>
            <a:r>
              <a:rPr lang="en-US" sz="1400">
                <a:latin typeface="Helvetica Neue" charset="0"/>
                <a:cs typeface="Helvetica Neue" charset="0"/>
              </a:rPr>
              <a:t>CONTRIBUTORS</a:t>
            </a:r>
          </a:p>
        </p:txBody>
      </p:sp>
      <p:sp>
        <p:nvSpPr>
          <p:cNvPr id="7180" name="TextBox 21"/>
          <p:cNvSpPr txBox="1">
            <a:spLocks noChangeArrowheads="1"/>
          </p:cNvSpPr>
          <p:nvPr/>
        </p:nvSpPr>
        <p:spPr bwMode="auto">
          <a:xfrm>
            <a:off x="6881813" y="6183313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latin typeface="Helvetica Neue" charset="0"/>
                <a:cs typeface="Helvetica Neue" charset="0"/>
              </a:rPr>
              <a:t>PATCHES</a:t>
            </a:r>
            <a:br>
              <a:rPr lang="en-US" sz="1400">
                <a:latin typeface="Helvetica Neue" charset="0"/>
                <a:cs typeface="Helvetica Neue" charset="0"/>
              </a:rPr>
            </a:br>
            <a:r>
              <a:rPr lang="en-US" sz="1400">
                <a:latin typeface="Helvetica Neue" charset="0"/>
                <a:cs typeface="Helvetica Neue" charset="0"/>
              </a:rPr>
              <a:t>MERGED</a:t>
            </a:r>
          </a:p>
        </p:txBody>
      </p:sp>
      <p:sp>
        <p:nvSpPr>
          <p:cNvPr id="7181" name="TextBox 22"/>
          <p:cNvSpPr txBox="1">
            <a:spLocks noChangeArrowheads="1"/>
          </p:cNvSpPr>
          <p:nvPr/>
        </p:nvSpPr>
        <p:spPr bwMode="auto">
          <a:xfrm>
            <a:off x="709613" y="6727825"/>
            <a:ext cx="28194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600" b="1" dirty="0" smtClean="0">
                <a:solidFill>
                  <a:srgbClr val="800000"/>
                </a:solidFill>
                <a:latin typeface="Helvetica Neue" charset="0"/>
                <a:cs typeface="Helvetica Neue" charset="0"/>
              </a:rPr>
              <a:t>998</a:t>
            </a:r>
            <a:endParaRPr lang="en-US" sz="6600" b="1" dirty="0">
              <a:solidFill>
                <a:srgbClr val="8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7182" name="TextBox 23"/>
          <p:cNvSpPr txBox="1">
            <a:spLocks noChangeArrowheads="1"/>
          </p:cNvSpPr>
          <p:nvPr/>
        </p:nvSpPr>
        <p:spPr bwMode="auto">
          <a:xfrm>
            <a:off x="3605213" y="6727825"/>
            <a:ext cx="28194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600" b="1" dirty="0" smtClean="0">
                <a:solidFill>
                  <a:srgbClr val="800000"/>
                </a:solidFill>
                <a:latin typeface="Helvetica Neue" charset="0"/>
                <a:cs typeface="Helvetica Neue" charset="0"/>
              </a:rPr>
              <a:t>230</a:t>
            </a:r>
            <a:endParaRPr lang="en-US" sz="6600" b="1" dirty="0">
              <a:solidFill>
                <a:srgbClr val="8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7183" name="TextBox 25"/>
          <p:cNvSpPr txBox="1">
            <a:spLocks noChangeArrowheads="1"/>
          </p:cNvSpPr>
          <p:nvPr/>
        </p:nvSpPr>
        <p:spPr bwMode="auto">
          <a:xfrm>
            <a:off x="6985000" y="6627813"/>
            <a:ext cx="325040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6600" b="1" dirty="0" smtClean="0">
                <a:solidFill>
                  <a:srgbClr val="D82B16"/>
                </a:solidFill>
                <a:latin typeface="Helvetica Neue" charset="0"/>
                <a:cs typeface="Helvetica Neue" charset="0"/>
              </a:rPr>
              <a:t>7,260</a:t>
            </a:r>
            <a:endParaRPr lang="en-US" sz="1200" b="1" dirty="0">
              <a:solidFill>
                <a:srgbClr val="D82B16"/>
              </a:solidFill>
              <a:latin typeface="Helvetica Neue" charset="0"/>
              <a:cs typeface="Helvetica Neue" charset="0"/>
            </a:endParaRPr>
          </a:p>
          <a:p>
            <a:pPr algn="l"/>
            <a:r>
              <a:rPr lang="en-US" sz="1200" b="1" dirty="0" smtClean="0">
                <a:solidFill>
                  <a:srgbClr val="D82B16"/>
                </a:solidFill>
                <a:latin typeface="Helvetica Neue" charset="0"/>
                <a:cs typeface="Helvetica Neue" charset="0"/>
              </a:rPr>
              <a:t>(Grizzly Release Cycle – Six Months)</a:t>
            </a:r>
            <a:endParaRPr lang="en-US" sz="1200" b="1" dirty="0">
              <a:solidFill>
                <a:srgbClr val="D82B16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7184" name="TextBox 28"/>
          <p:cNvSpPr txBox="1">
            <a:spLocks noChangeArrowheads="1"/>
          </p:cNvSpPr>
          <p:nvPr/>
        </p:nvSpPr>
        <p:spPr bwMode="auto">
          <a:xfrm>
            <a:off x="1395413" y="2894013"/>
            <a:ext cx="47244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0" b="1" dirty="0" smtClean="0">
                <a:solidFill>
                  <a:srgbClr val="800000"/>
                </a:solidFill>
                <a:latin typeface="Helvetica Neue" charset="0"/>
                <a:cs typeface="Helvetica Neue" charset="0"/>
              </a:rPr>
              <a:t>209</a:t>
            </a:r>
            <a:r>
              <a:rPr lang="en-US" sz="9600" b="1" dirty="0">
                <a:latin typeface="Helvetica Neue" charset="0"/>
                <a:cs typeface="Helvetica Neue" charset="0"/>
              </a:rPr>
              <a:t/>
            </a:r>
            <a:br>
              <a:rPr lang="en-US" sz="9600" b="1" dirty="0">
                <a:latin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800000"/>
                </a:solidFill>
                <a:latin typeface="Helvetica Neue" charset="0"/>
                <a:cs typeface="Helvetica Neue" charset="0"/>
              </a:rPr>
              <a:t>Companies</a:t>
            </a:r>
          </a:p>
        </p:txBody>
      </p:sp>
      <p:sp>
        <p:nvSpPr>
          <p:cNvPr id="7185" name="TextBox 29"/>
          <p:cNvSpPr txBox="1">
            <a:spLocks noChangeArrowheads="1"/>
          </p:cNvSpPr>
          <p:nvPr/>
        </p:nvSpPr>
        <p:spPr bwMode="auto">
          <a:xfrm>
            <a:off x="1700213" y="5103813"/>
            <a:ext cx="44958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dirty="0">
                <a:latin typeface="Helvetica Neue" charset="0"/>
                <a:cs typeface="Helvetica Neue" charset="0"/>
              </a:rPr>
              <a:t>Members: </a:t>
            </a:r>
            <a:r>
              <a:rPr lang="en-US" sz="1400" dirty="0" smtClean="0">
                <a:latin typeface="Helvetica Neue" charset="0"/>
                <a:cs typeface="Helvetica Neue" charset="0"/>
              </a:rPr>
              <a:t>24 Total</a:t>
            </a:r>
            <a:r>
              <a:rPr lang="en-US" sz="1400" dirty="0">
                <a:latin typeface="Helvetica Neue" charset="0"/>
                <a:cs typeface="Helvetica Neue" charset="0"/>
              </a:rPr>
              <a:t/>
            </a:r>
            <a:br>
              <a:rPr lang="en-US" sz="1400" dirty="0">
                <a:latin typeface="Helvetica Neue" charset="0"/>
                <a:cs typeface="Helvetica Neue" charset="0"/>
              </a:rPr>
            </a:br>
            <a:r>
              <a:rPr lang="en-US" sz="1400" dirty="0">
                <a:latin typeface="Helvetica Neue" charset="0"/>
                <a:cs typeface="Helvetica Neue" charset="0"/>
              </a:rPr>
              <a:t>Sponsors: </a:t>
            </a:r>
            <a:r>
              <a:rPr lang="en-US" sz="1400" dirty="0" smtClean="0">
                <a:latin typeface="Helvetica Neue" charset="0"/>
                <a:cs typeface="Helvetica Neue" charset="0"/>
              </a:rPr>
              <a:t>35 Total</a:t>
            </a:r>
            <a:endParaRPr lang="en-US" sz="1400" dirty="0">
              <a:latin typeface="Helvetica Neue" charset="0"/>
              <a:cs typeface="Helvetica Neue" charset="0"/>
            </a:endParaRPr>
          </a:p>
          <a:p>
            <a:pPr algn="r"/>
            <a:r>
              <a:rPr lang="en-US" sz="1400" dirty="0">
                <a:latin typeface="Helvetica Neue" charset="0"/>
                <a:cs typeface="Helvetica Neue" charset="0"/>
              </a:rPr>
              <a:t>Supporters: </a:t>
            </a:r>
            <a:r>
              <a:rPr lang="en-US" sz="1400" dirty="0" smtClean="0">
                <a:latin typeface="Helvetica Neue" charset="0"/>
                <a:cs typeface="Helvetica Neue" charset="0"/>
              </a:rPr>
              <a:t>150 Total</a:t>
            </a:r>
            <a:endParaRPr lang="en-US" sz="1400" dirty="0">
              <a:latin typeface="Helvetica Neue" charset="0"/>
              <a:cs typeface="Helvetica Neue" charset="0"/>
            </a:endParaRPr>
          </a:p>
          <a:p>
            <a:pPr algn="r"/>
            <a:endParaRPr lang="en-US" sz="1400" dirty="0">
              <a:latin typeface="Helvetica Neue" charset="0"/>
              <a:cs typeface="Helvetica Neue" charset="0"/>
            </a:endParaRPr>
          </a:p>
        </p:txBody>
      </p:sp>
      <p:sp>
        <p:nvSpPr>
          <p:cNvPr id="7186" name="TextBox 30"/>
          <p:cNvSpPr txBox="1">
            <a:spLocks noChangeArrowheads="1"/>
          </p:cNvSpPr>
          <p:nvPr/>
        </p:nvSpPr>
        <p:spPr bwMode="auto">
          <a:xfrm>
            <a:off x="10018713" y="4570413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D82B16"/>
                </a:solidFill>
                <a:latin typeface="Helvetica Neue" charset="0"/>
                <a:cs typeface="Helvetica Neue" charset="0"/>
              </a:rPr>
              <a:t>TOP 10 Countries</a:t>
            </a:r>
          </a:p>
        </p:txBody>
      </p:sp>
      <p:sp>
        <p:nvSpPr>
          <p:cNvPr id="7187" name="TextBox 31"/>
          <p:cNvSpPr txBox="1">
            <a:spLocks noChangeArrowheads="1"/>
          </p:cNvSpPr>
          <p:nvPr/>
        </p:nvSpPr>
        <p:spPr bwMode="auto">
          <a:xfrm>
            <a:off x="10044113" y="4862513"/>
            <a:ext cx="129540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100">
                <a:latin typeface="Helvetica Neue" charset="0"/>
                <a:cs typeface="Helvetica Neue" charset="0"/>
              </a:rPr>
              <a:t>1)  United States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2)  China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3)  India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4)  Great Britain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5)  Australia</a:t>
            </a:r>
          </a:p>
          <a:p>
            <a:pPr algn="l"/>
            <a:endParaRPr lang="en-US" sz="1100">
              <a:latin typeface="Helvetica Neue" charset="0"/>
              <a:cs typeface="Helvetica Neue" charset="0"/>
            </a:endParaRPr>
          </a:p>
          <a:p>
            <a:pPr algn="l"/>
            <a:endParaRPr lang="en-US" sz="1100">
              <a:latin typeface="Helvetica Neue" charset="0"/>
              <a:cs typeface="Helvetica Neue" charset="0"/>
            </a:endParaRPr>
          </a:p>
        </p:txBody>
      </p:sp>
      <p:sp>
        <p:nvSpPr>
          <p:cNvPr id="7188" name="TextBox 32"/>
          <p:cNvSpPr txBox="1">
            <a:spLocks noChangeArrowheads="1"/>
          </p:cNvSpPr>
          <p:nvPr/>
        </p:nvSpPr>
        <p:spPr bwMode="auto">
          <a:xfrm>
            <a:off x="7415213" y="2894013"/>
            <a:ext cx="4876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en-US" sz="12000" b="1" dirty="0" smtClean="0">
                <a:solidFill>
                  <a:srgbClr val="D82B16"/>
                </a:solidFill>
                <a:latin typeface="Helvetica Neue" charset="0"/>
                <a:cs typeface="Helvetica Neue" charset="0"/>
              </a:rPr>
              <a:t>9,511</a:t>
            </a:r>
            <a:endParaRPr lang="en-US" sz="12000" dirty="0">
              <a:solidFill>
                <a:srgbClr val="D82B16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7189" name="TextBox 33"/>
          <p:cNvSpPr txBox="1">
            <a:spLocks noChangeArrowheads="1"/>
          </p:cNvSpPr>
          <p:nvPr/>
        </p:nvSpPr>
        <p:spPr bwMode="auto">
          <a:xfrm>
            <a:off x="11263313" y="4862513"/>
            <a:ext cx="1066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100">
                <a:latin typeface="Helvetica Neue" charset="0"/>
                <a:cs typeface="Helvetica Neue" charset="0"/>
              </a:rPr>
              <a:t>6)  France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7)  Russia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8)  Canada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9)  Ireland</a:t>
            </a:r>
            <a:br>
              <a:rPr lang="en-US" sz="1100">
                <a:latin typeface="Helvetica Neue" charset="0"/>
                <a:cs typeface="Helvetica Neue" charset="0"/>
              </a:rPr>
            </a:br>
            <a:r>
              <a:rPr lang="en-US" sz="1100">
                <a:latin typeface="Helvetica Neue" charset="0"/>
                <a:cs typeface="Helvetica Neue" charset="0"/>
              </a:rPr>
              <a:t>10) Germany</a:t>
            </a:r>
          </a:p>
        </p:txBody>
      </p:sp>
      <p:sp>
        <p:nvSpPr>
          <p:cNvPr id="7190" name="TextBox 34"/>
          <p:cNvSpPr txBox="1">
            <a:spLocks noChangeArrowheads="1"/>
          </p:cNvSpPr>
          <p:nvPr/>
        </p:nvSpPr>
        <p:spPr bwMode="auto">
          <a:xfrm rot="-5400000">
            <a:off x="5187157" y="3731418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latin typeface="Helvetica Neue" charset="0"/>
                <a:cs typeface="Helvetica Neue" charset="0"/>
              </a:rPr>
              <a:t>INDIVIDUAL MEMBERS</a:t>
            </a:r>
            <a:endParaRPr lang="en-US" sz="1400">
              <a:latin typeface="Helvetica Neue" charset="0"/>
              <a:cs typeface="Helvetica Neue" charset="0"/>
            </a:endParaRPr>
          </a:p>
        </p:txBody>
      </p:sp>
      <p:cxnSp>
        <p:nvCxnSpPr>
          <p:cNvPr id="7191" name="Straight Connector 35"/>
          <p:cNvCxnSpPr>
            <a:cxnSpLocks noChangeShapeType="1"/>
          </p:cNvCxnSpPr>
          <p:nvPr/>
        </p:nvCxnSpPr>
        <p:spPr bwMode="auto">
          <a:xfrm>
            <a:off x="7415213" y="2055813"/>
            <a:ext cx="0" cy="396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2" name="Straight Connector 38"/>
          <p:cNvCxnSpPr>
            <a:cxnSpLocks noChangeShapeType="1"/>
          </p:cNvCxnSpPr>
          <p:nvPr/>
        </p:nvCxnSpPr>
        <p:spPr bwMode="auto">
          <a:xfrm>
            <a:off x="1547813" y="2055813"/>
            <a:ext cx="0" cy="396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3" name="Straight Connector 39"/>
          <p:cNvCxnSpPr>
            <a:cxnSpLocks noChangeShapeType="1"/>
          </p:cNvCxnSpPr>
          <p:nvPr/>
        </p:nvCxnSpPr>
        <p:spPr bwMode="auto">
          <a:xfrm>
            <a:off x="633413" y="6780213"/>
            <a:ext cx="120396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82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Broad Support and Contribution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</a:t>
            </a: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nnovative Ecosystem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5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82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Platinum &amp; Gold Members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</a:t>
            </a: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nnovative Ecosystem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084848" y="2056606"/>
            <a:ext cx="10674558" cy="2286000"/>
            <a:chOff x="814408" y="1904206"/>
            <a:chExt cx="10674558" cy="2286000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955506" y="2474913"/>
              <a:ext cx="1181100" cy="71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70000"/>
                </a:lnSpc>
              </a:pPr>
              <a:r>
                <a:rPr lang="en-US" sz="5400" b="1">
                  <a:solidFill>
                    <a:srgbClr val="FFFFFF"/>
                  </a:solidFill>
                  <a:latin typeface="Helvetica Neue" pitchFamily="-84" charset="0"/>
                </a:rPr>
                <a:t>8</a:t>
              </a:r>
              <a:endParaRPr lang="en-US" sz="5400">
                <a:solidFill>
                  <a:srgbClr val="FFFFFF"/>
                </a:solidFill>
                <a:latin typeface="Helvetica Neue" pitchFamily="-84" charset="0"/>
              </a:endParaRPr>
            </a:p>
          </p:txBody>
        </p:sp>
        <p:pic>
          <p:nvPicPr>
            <p:cNvPr id="27" name="Picture 16398" descr="Screen shot 2013-02-05 at 7.47.16 PM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18538" y="2038772"/>
              <a:ext cx="1295400" cy="1102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16397" descr="Screen shot 2013-02-05 at 7.47.05 PM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8132" y="3199037"/>
              <a:ext cx="2819400" cy="99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 descr="att_hz_rgb_grd_wh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806" y="1904206"/>
              <a:ext cx="2374596" cy="1371600"/>
            </a:xfrm>
            <a:prstGeom prst="rect">
              <a:avLst/>
            </a:prstGeom>
          </p:spPr>
        </p:pic>
        <p:pic>
          <p:nvPicPr>
            <p:cNvPr id="3" name="Picture 2" descr="supported_black-orange_hex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6870" y="2109831"/>
              <a:ext cx="2743200" cy="960350"/>
            </a:xfrm>
            <a:prstGeom prst="rect">
              <a:avLst/>
            </a:prstGeom>
          </p:spPr>
        </p:pic>
        <p:pic>
          <p:nvPicPr>
            <p:cNvPr id="10" name="Picture 9" descr="ibmpos_blurgb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406" y="2250566"/>
              <a:ext cx="1752600" cy="678881"/>
            </a:xfrm>
            <a:prstGeom prst="rect">
              <a:avLst/>
            </a:prstGeom>
          </p:spPr>
        </p:pic>
        <p:pic>
          <p:nvPicPr>
            <p:cNvPr id="41" name="Picture 40" descr="nebula_logo_monotone_wh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408" y="3206894"/>
              <a:ext cx="2933699" cy="975455"/>
            </a:xfrm>
            <a:prstGeom prst="rect">
              <a:avLst/>
            </a:prstGeom>
          </p:spPr>
        </p:pic>
        <p:pic>
          <p:nvPicPr>
            <p:cNvPr id="42" name="Picture 41" descr="Red_Hat_logo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7557" y="3265070"/>
              <a:ext cx="2668428" cy="859103"/>
            </a:xfrm>
            <a:prstGeom prst="rect">
              <a:avLst/>
            </a:prstGeom>
          </p:spPr>
        </p:pic>
        <p:pic>
          <p:nvPicPr>
            <p:cNvPr id="43" name="Picture 42" descr="Suse_Lockup_RGB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6009" y="3302966"/>
              <a:ext cx="1682957" cy="783311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 bwMode="auto">
          <a:xfrm flipV="1">
            <a:off x="710406" y="4647406"/>
            <a:ext cx="11506200" cy="45719"/>
          </a:xfrm>
          <a:prstGeom prst="rect">
            <a:avLst/>
          </a:prstGeom>
          <a:solidFill>
            <a:srgbClr val="8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13316" name="Group 13315"/>
          <p:cNvGrpSpPr/>
          <p:nvPr/>
        </p:nvGrpSpPr>
        <p:grpSpPr>
          <a:xfrm>
            <a:off x="634206" y="5039519"/>
            <a:ext cx="10391613" cy="4267200"/>
            <a:chOff x="481806" y="5257006"/>
            <a:chExt cx="10391613" cy="4267200"/>
          </a:xfrm>
        </p:grpSpPr>
        <p:sp>
          <p:nvSpPr>
            <p:cNvPr id="13315" name="Rounded Rectangle 13314"/>
            <p:cNvSpPr/>
            <p:nvPr/>
          </p:nvSpPr>
          <p:spPr bwMode="auto">
            <a:xfrm>
              <a:off x="481806" y="9143206"/>
              <a:ext cx="762000" cy="3810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9006" y="5257006"/>
              <a:ext cx="9934413" cy="4191000"/>
              <a:chOff x="605793" y="4647406"/>
              <a:chExt cx="9934413" cy="4191000"/>
            </a:xfrm>
            <a:solidFill>
              <a:schemeClr val="bg1">
                <a:lumMod val="95000"/>
                <a:alpha val="20000"/>
              </a:schemeClr>
            </a:solidFill>
          </p:grpSpPr>
          <p:pic>
            <p:nvPicPr>
              <p:cNvPr id="49" name="Picture 48" descr="202712_juniper_logo_big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793" y="6456040"/>
                <a:ext cx="2947458" cy="1577288"/>
              </a:xfrm>
              <a:prstGeom prst="rect">
                <a:avLst/>
              </a:prstGeom>
              <a:grpFill/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7146" y="6033351"/>
                <a:ext cx="1337320" cy="88185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2576" y="7264207"/>
                <a:ext cx="1323813" cy="47336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179" y="8305006"/>
                <a:ext cx="1947692" cy="2965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 descr="logo-eNovance-2011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0923" y="6074849"/>
                <a:ext cx="2519587" cy="47644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46435" y="5582451"/>
                <a:ext cx="1385773" cy="1313599"/>
              </a:xfrm>
              <a:prstGeom prst="rect">
                <a:avLst/>
              </a:prstGeom>
              <a:grpFill/>
            </p:spPr>
          </p:pic>
          <p:pic>
            <p:nvPicPr>
              <p:cNvPr id="21" name="Picture 16392" descr="Screen shot 2013-02-05 at 7.47.25 PM.png"/>
              <p:cNvPicPr>
                <a:picLocks noChangeAspect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972322" y="5942806"/>
                <a:ext cx="2214401" cy="78575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3" descr="Cisco_Logo_CMYK_TM_2color 3.eps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7245" y="4786584"/>
                <a:ext cx="1237534" cy="653143"/>
              </a:xfrm>
              <a:prstGeom prst="rect">
                <a:avLst/>
              </a:prstGeom>
              <a:grpFill/>
            </p:spPr>
          </p:pic>
          <p:pic>
            <p:nvPicPr>
              <p:cNvPr id="45" name="Picture 44" descr="CCAT logo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97" y="4786710"/>
                <a:ext cx="1711451" cy="927496"/>
              </a:xfrm>
              <a:prstGeom prst="rect">
                <a:avLst/>
              </a:prstGeom>
              <a:grpFill/>
            </p:spPr>
          </p:pic>
          <p:pic>
            <p:nvPicPr>
              <p:cNvPr id="47" name="Picture 46" descr="gI_77043_Cloudscaling logo - OpenStack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2667" y="5027317"/>
                <a:ext cx="2122717" cy="382089"/>
              </a:xfrm>
              <a:prstGeom prst="rect">
                <a:avLst/>
              </a:prstGeom>
              <a:grpFill/>
            </p:spPr>
          </p:pic>
          <p:pic>
            <p:nvPicPr>
              <p:cNvPr id="48" name="Picture 47" descr="Dell.pn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2587" y="4647406"/>
                <a:ext cx="1146439" cy="1143000"/>
              </a:xfrm>
              <a:prstGeom prst="rect">
                <a:avLst/>
              </a:prstGeom>
              <a:grpFill/>
            </p:spPr>
          </p:pic>
          <p:pic>
            <p:nvPicPr>
              <p:cNvPr id="50" name="Picture 49" descr="logo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8041" y="6828796"/>
                <a:ext cx="1715943" cy="857972"/>
              </a:xfrm>
              <a:prstGeom prst="rect">
                <a:avLst/>
              </a:prstGeom>
              <a:grpFill/>
            </p:spPr>
          </p:pic>
          <p:pic>
            <p:nvPicPr>
              <p:cNvPr id="51" name="Picture 50" descr="MorphLabs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8206" y="7009606"/>
                <a:ext cx="2691639" cy="935509"/>
              </a:xfrm>
              <a:prstGeom prst="rect">
                <a:avLst/>
              </a:prstGeom>
              <a:grpFill/>
            </p:spPr>
          </p:pic>
          <p:pic>
            <p:nvPicPr>
              <p:cNvPr id="52" name="Picture 51" descr="netapp logo*304.jp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8179" y="7737877"/>
                <a:ext cx="1122687" cy="1100529"/>
              </a:xfrm>
              <a:prstGeom prst="rect">
                <a:avLst/>
              </a:prstGeom>
              <a:grpFill/>
            </p:spPr>
          </p:pic>
          <p:pic>
            <p:nvPicPr>
              <p:cNvPr id="54" name="Picture 53" descr="Piston_Cloud_Computing_Logo no red.pn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15753" y="7935391"/>
                <a:ext cx="1680519" cy="826815"/>
              </a:xfrm>
              <a:prstGeom prst="rect">
                <a:avLst/>
              </a:prstGeom>
              <a:grpFill/>
            </p:spPr>
          </p:pic>
          <p:pic>
            <p:nvPicPr>
              <p:cNvPr id="56" name="Picture 55" descr="yahoo-logo light background.jpg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1406" y="8305006"/>
                <a:ext cx="1828800" cy="347472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275284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709613" y="2513013"/>
            <a:ext cx="11353800" cy="60960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datacenter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server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network device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storage system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806" y="2361406"/>
            <a:ext cx="7170676" cy="44196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4000" endPos="28000" dist="12700" dir="5400000" sy="-100000" algn="bl" rotWithShape="0"/>
          </a:effec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</a:t>
            </a:r>
            <a:r>
              <a:rPr lang="en-US" smtClean="0">
                <a:latin typeface="Helvetica Neue" charset="0"/>
                <a:ea typeface="ヒラギノ角ゴ ProN W3" charset="0"/>
                <a:cs typeface="ヒラギノ角ゴ ProN W3" charset="0"/>
              </a:rPr>
              <a:t>Use Cases: </a:t>
            </a:r>
            <a:r>
              <a:rPr lang="en-US" dirty="0" smtClean="0">
                <a:solidFill>
                  <a:srgbClr val="1569B3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IT Transformation</a:t>
            </a:r>
          </a:p>
          <a:p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</a:t>
            </a: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>
          <a:xfrm>
            <a:off x="862806" y="2513013"/>
            <a:ext cx="11353800" cy="60960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datacenter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server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network device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storage system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Every silly cat photo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098" y="2285206"/>
            <a:ext cx="3414508" cy="617140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err="1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OpenStack’s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 Goal: </a:t>
            </a:r>
            <a:r>
              <a:rPr lang="en-US" dirty="0" smtClean="0">
                <a:solidFill>
                  <a:srgbClr val="1569B3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Change IT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4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Diverse Use Cases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7186" y="1739744"/>
            <a:ext cx="11260420" cy="7708262"/>
            <a:chOff x="1013710" y="1599406"/>
            <a:chExt cx="11658600" cy="7980834"/>
          </a:xfrm>
        </p:grpSpPr>
        <p:pic>
          <p:nvPicPr>
            <p:cNvPr id="1843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710" y="2465105"/>
              <a:ext cx="11415823" cy="7115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962" y="1748272"/>
              <a:ext cx="1915655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39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744" y="5413991"/>
              <a:ext cx="12698" cy="1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8744" y="5413991"/>
              <a:ext cx="12698" cy="1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5728" y="5540971"/>
              <a:ext cx="12698" cy="1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2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2713" y="5667950"/>
              <a:ext cx="12698" cy="1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97" y="5794929"/>
              <a:ext cx="12698" cy="1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4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561" y="1759354"/>
              <a:ext cx="2057400" cy="89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45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905" y="1599406"/>
              <a:ext cx="1250805" cy="121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11148310" y="7980040"/>
              <a:ext cx="1524000" cy="1600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710" y="1919769"/>
              <a:ext cx="2087308" cy="57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8437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910" y="7827640"/>
              <a:ext cx="1447800" cy="141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03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090613" y="1600200"/>
            <a:ext cx="10464800" cy="6704806"/>
          </a:xfrm>
        </p:spPr>
        <p:txBody>
          <a:bodyPr/>
          <a:lstStyle/>
          <a:p>
            <a:r>
              <a:rPr lang="en-US" sz="54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</a:t>
            </a:r>
            <a:r>
              <a:rPr lang="en-US" sz="44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br>
              <a:rPr lang="en-US" sz="44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The platform ecosystem for the cloud</a:t>
            </a:r>
            <a:b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32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Jonathan Bryce</a:t>
            </a:r>
            <a:br>
              <a:rPr lang="en-US" sz="3200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32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Executive Director, OpenStack Foundation</a:t>
            </a:r>
            <a:br>
              <a:rPr lang="en-US" sz="3200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32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@</a:t>
            </a:r>
            <a:r>
              <a:rPr lang="en-US" sz="3200" dirty="0" err="1" smtClean="0">
                <a:latin typeface="Helvetica Neue" charset="0"/>
                <a:ea typeface="ヒラギノ角ゴ ProN W3" charset="0"/>
                <a:cs typeface="ヒラギノ角ゴ ProN W3" charset="0"/>
              </a:rPr>
              <a:t>jbryce</a:t>
            </a:r>
            <a:endParaRPr lang="en-US" sz="32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634360" y="5591698"/>
            <a:ext cx="6253281" cy="3322908"/>
          </a:xfrm>
        </p:spPr>
        <p:txBody>
          <a:bodyPr lIns="50784" tIns="50784" rIns="50784" bIns="50784"/>
          <a:lstStyle/>
          <a:p>
            <a:pPr marL="453743" indent="-453743">
              <a:spcBef>
                <a:spcPts val="1706"/>
              </a:spcBef>
            </a:pPr>
            <a:r>
              <a:rPr lang="en-US" sz="2600" dirty="0">
                <a:latin typeface="Arial" charset="0"/>
                <a:ea typeface="ＭＳ Ｐゴシック" charset="0"/>
              </a:rPr>
              <a:t>Processed more than $26,000 in mobile payments every minute in 2012</a:t>
            </a:r>
          </a:p>
          <a:p>
            <a:pPr marL="453743" indent="-453743">
              <a:spcBef>
                <a:spcPts val="1706"/>
              </a:spcBef>
            </a:pPr>
            <a:r>
              <a:rPr lang="en-US" sz="2600" dirty="0">
                <a:latin typeface="Arial" charset="0"/>
                <a:ea typeface="ＭＳ Ｐゴシック" charset="0"/>
              </a:rPr>
              <a:t>OpenStack runs thousands of VMs to support their self-service developer model</a:t>
            </a:r>
          </a:p>
          <a:p>
            <a:pPr marL="453743" indent="-453743">
              <a:spcBef>
                <a:spcPts val="1706"/>
              </a:spcBef>
            </a:pPr>
            <a:r>
              <a:rPr lang="en-US" sz="2600" dirty="0">
                <a:latin typeface="Arial" charset="0"/>
                <a:ea typeface="ＭＳ Ｐゴシック" charset="0"/>
              </a:rPr>
              <a:t>Internal team manages deployment and operations, using OpenStack Compute, Storage &amp; Shared Services</a:t>
            </a:r>
          </a:p>
        </p:txBody>
      </p:sp>
      <p:sp>
        <p:nvSpPr>
          <p:cNvPr id="20483" name="Rounded Rectangle 7"/>
          <p:cNvSpPr>
            <a:spLocks noChangeArrowheads="1"/>
          </p:cNvSpPr>
          <p:nvPr/>
        </p:nvSpPr>
        <p:spPr bwMode="auto">
          <a:xfrm>
            <a:off x="6887640" y="2036185"/>
            <a:ext cx="5481215" cy="4103972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r>
              <a:rPr lang="en-US" sz="2800">
                <a:latin typeface="Helvetica Neue" charset="0"/>
                <a:sym typeface="Gill Sans" charset="0"/>
              </a:rPr>
              <a:t>“We needed agility without sacrificing availability. By leveraging the collective innovation of the OpenStack community, we can develop and grow our private cloud much quicker without having to reinvent anything.”</a:t>
            </a:r>
          </a:p>
        </p:txBody>
      </p:sp>
      <p:sp>
        <p:nvSpPr>
          <p:cNvPr id="20484" name="Merge 8"/>
          <p:cNvSpPr>
            <a:spLocks noChangeArrowheads="1"/>
          </p:cNvSpPr>
          <p:nvPr/>
        </p:nvSpPr>
        <p:spPr bwMode="auto">
          <a:xfrm>
            <a:off x="11301057" y="6092752"/>
            <a:ext cx="458274" cy="381502"/>
          </a:xfrm>
          <a:prstGeom prst="flowChartMerg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endParaRPr lang="en-US" sz="43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0486" name="Content Placeholder 2"/>
          <p:cNvSpPr txBox="1">
            <a:spLocks/>
          </p:cNvSpPr>
          <p:nvPr/>
        </p:nvSpPr>
        <p:spPr bwMode="auto">
          <a:xfrm>
            <a:off x="7296248" y="6693223"/>
            <a:ext cx="5081638" cy="127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84" tIns="50784" rIns="50784" bIns="50784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706"/>
              </a:spcBef>
              <a:buClr>
                <a:schemeClr val="tx1"/>
              </a:buClr>
            </a:pPr>
            <a:r>
              <a:rPr lang="en-US" sz="2600" dirty="0"/>
              <a:t>Saran </a:t>
            </a:r>
            <a:r>
              <a:rPr lang="en-US" sz="2600" dirty="0" err="1"/>
              <a:t>Mandair</a:t>
            </a:r>
            <a:r>
              <a:rPr lang="en-US" sz="2600" dirty="0"/>
              <a:t>, </a:t>
            </a:r>
            <a:r>
              <a:rPr lang="en-US" sz="2600" b="0" dirty="0"/>
              <a:t>senior director of </a:t>
            </a:r>
            <a:r>
              <a:rPr lang="en-US" sz="2600" b="0" dirty="0" smtClean="0"/>
              <a:t>infrastructure engineering, PayPal </a:t>
            </a:r>
            <a:endParaRPr lang="en-US" sz="2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5259"/>
          <a:stretch/>
        </p:blipFill>
        <p:spPr>
          <a:xfrm>
            <a:off x="835259" y="2513274"/>
            <a:ext cx="5666347" cy="281993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PayPal Uses OpenStack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4326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705525" y="5896498"/>
            <a:ext cx="6253281" cy="3322908"/>
          </a:xfrm>
        </p:spPr>
        <p:txBody>
          <a:bodyPr lIns="50784" tIns="50784" rIns="50784" bIns="50784"/>
          <a:lstStyle/>
          <a:p>
            <a:pPr marL="453743" indent="-453743">
              <a:spcBef>
                <a:spcPts val="1706"/>
              </a:spcBef>
            </a:pPr>
            <a:r>
              <a:rPr lang="en-US" sz="2600" dirty="0" smtClean="0">
                <a:latin typeface="Arial" charset="0"/>
                <a:ea typeface="ＭＳ Ｐゴシック" charset="0"/>
              </a:rPr>
              <a:t>Cloud at NSA is all about big data, 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marL="453743" indent="-453743">
              <a:spcBef>
                <a:spcPts val="1706"/>
              </a:spcBef>
            </a:pPr>
            <a:r>
              <a:rPr lang="en-US" sz="2600" dirty="0" smtClean="0">
                <a:latin typeface="Arial" charset="0"/>
                <a:ea typeface="ＭＳ Ｐゴシック" charset="0"/>
              </a:rPr>
              <a:t>Wanted to drastically reduce barriers and time to go from idea to capability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marL="453743" indent="-453743">
              <a:spcBef>
                <a:spcPts val="1706"/>
              </a:spcBef>
            </a:pPr>
            <a:r>
              <a:rPr lang="en-US" sz="2600" dirty="0" smtClean="0">
                <a:latin typeface="Arial" charset="0"/>
                <a:ea typeface="ＭＳ Ｐゴシック" charset="0"/>
              </a:rPr>
              <a:t>Generally available, tied into standard </a:t>
            </a:r>
            <a:r>
              <a:rPr lang="en-US" sz="2600" dirty="0" err="1" smtClean="0">
                <a:latin typeface="Arial" charset="0"/>
                <a:ea typeface="ＭＳ Ｐゴシック" charset="0"/>
              </a:rPr>
              <a:t>auth</a:t>
            </a:r>
            <a:r>
              <a:rPr lang="en-US" sz="2600" dirty="0" smtClean="0">
                <a:latin typeface="Arial" charset="0"/>
                <a:ea typeface="ＭＳ Ｐゴシック" charset="0"/>
              </a:rPr>
              <a:t> systems, running production work loads on mission data</a:t>
            </a:r>
            <a:endParaRPr lang="en-US" sz="2600" dirty="0">
              <a:latin typeface="Arial" charset="0"/>
              <a:ea typeface="ＭＳ Ｐゴシック" charset="0"/>
            </a:endParaRPr>
          </a:p>
        </p:txBody>
      </p:sp>
      <p:sp>
        <p:nvSpPr>
          <p:cNvPr id="20486" name="Content Placeholder 2"/>
          <p:cNvSpPr txBox="1">
            <a:spLocks/>
          </p:cNvSpPr>
          <p:nvPr/>
        </p:nvSpPr>
        <p:spPr bwMode="auto">
          <a:xfrm>
            <a:off x="7296248" y="6247606"/>
            <a:ext cx="50816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84" tIns="50784" rIns="50784" bIns="50784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706"/>
              </a:spcBef>
              <a:buClr>
                <a:schemeClr val="tx1"/>
              </a:buClr>
            </a:pPr>
            <a:r>
              <a:rPr lang="en-US" sz="2600" dirty="0" smtClean="0">
                <a:latin typeface="Arial"/>
                <a:cs typeface="Arial"/>
              </a:rPr>
              <a:t>Nathanael Burton, </a:t>
            </a:r>
            <a:r>
              <a:rPr lang="en-US" sz="2600" b="0" dirty="0">
                <a:latin typeface="Arial"/>
                <a:cs typeface="Arial"/>
              </a:rPr>
              <a:t>c</a:t>
            </a:r>
            <a:r>
              <a:rPr lang="en-US" sz="2600" b="0" dirty="0" smtClean="0">
                <a:latin typeface="Arial"/>
                <a:cs typeface="Arial"/>
              </a:rPr>
              <a:t>omputer </a:t>
            </a:r>
            <a:r>
              <a:rPr lang="en-US" sz="2600" b="0" dirty="0">
                <a:latin typeface="Arial"/>
                <a:cs typeface="Arial"/>
              </a:rPr>
              <a:t>s</a:t>
            </a:r>
            <a:r>
              <a:rPr lang="en-US" sz="2600" b="0" dirty="0" smtClean="0">
                <a:latin typeface="Arial"/>
                <a:cs typeface="Arial"/>
              </a:rPr>
              <a:t>cientist, NSA</a:t>
            </a:r>
          </a:p>
        </p:txBody>
      </p:sp>
      <p:pic>
        <p:nvPicPr>
          <p:cNvPr id="2" name="Picture 1" descr="Screen Shot 2013-05-21 at 5.44.0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/>
          <a:stretch/>
        </p:blipFill>
        <p:spPr>
          <a:xfrm>
            <a:off x="5968206" y="1902777"/>
            <a:ext cx="6760919" cy="404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406" y="2513806"/>
            <a:ext cx="2819400" cy="2819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NSA Uses OpenStack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32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634360" y="5104006"/>
            <a:ext cx="6253281" cy="3322908"/>
          </a:xfrm>
        </p:spPr>
        <p:txBody>
          <a:bodyPr lIns="50784" tIns="50784" rIns="50784" bIns="50784"/>
          <a:lstStyle/>
          <a:p>
            <a:r>
              <a:rPr lang="en-US" sz="2800" dirty="0" smtClean="0"/>
              <a:t>8,000 Employees, provide </a:t>
            </a:r>
            <a:r>
              <a:rPr lang="en-US" sz="2800" dirty="0"/>
              <a:t>IT support for over 120 Russian and </a:t>
            </a:r>
            <a:r>
              <a:rPr lang="en-US" sz="2800" dirty="0" smtClean="0"/>
              <a:t>overseas companies. </a:t>
            </a:r>
            <a:endParaRPr lang="en-US" sz="2800" dirty="0"/>
          </a:p>
          <a:p>
            <a:pPr marL="453743" indent="-453743">
              <a:spcBef>
                <a:spcPts val="1706"/>
              </a:spcBef>
            </a:pPr>
            <a:r>
              <a:rPr lang="en-US" sz="2600" dirty="0" smtClean="0">
                <a:latin typeface="Arial" charset="0"/>
                <a:ea typeface="ＭＳ Ｐゴシック" charset="0"/>
              </a:rPr>
              <a:t>Operate 3 datacenters with 5000+ Servers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marL="453743" indent="-453743">
              <a:spcBef>
                <a:spcPts val="1706"/>
              </a:spcBef>
            </a:pPr>
            <a:r>
              <a:rPr lang="en-US" sz="2600" dirty="0" smtClean="0">
                <a:latin typeface="Arial" charset="0"/>
                <a:ea typeface="ＭＳ Ｐゴシック" charset="0"/>
              </a:rPr>
              <a:t>Working with </a:t>
            </a:r>
            <a:r>
              <a:rPr lang="en-US" sz="2600" dirty="0" err="1" smtClean="0">
                <a:latin typeface="Arial" charset="0"/>
                <a:ea typeface="ＭＳ Ｐゴシック" charset="0"/>
              </a:rPr>
              <a:t>CloudScaling</a:t>
            </a:r>
            <a:r>
              <a:rPr lang="en-US" sz="2600" dirty="0" smtClean="0">
                <a:latin typeface="Arial" charset="0"/>
                <a:ea typeface="ＭＳ Ｐゴシック" charset="0"/>
              </a:rPr>
              <a:t> to deploy  private and public OpenStack Clouds this year</a:t>
            </a:r>
            <a:endParaRPr lang="en-US" sz="260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Rounded Rectangle 7"/>
          <p:cNvSpPr>
            <a:spLocks noChangeArrowheads="1"/>
          </p:cNvSpPr>
          <p:nvPr/>
        </p:nvSpPr>
        <p:spPr bwMode="auto">
          <a:xfrm>
            <a:off x="6887640" y="1904206"/>
            <a:ext cx="5481215" cy="41910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r>
              <a:rPr lang="en-US" sz="2800" dirty="0" smtClean="0">
                <a:latin typeface="Helvetica Neue" charset="0"/>
                <a:sym typeface="Gill Sans" charset="0"/>
              </a:rPr>
              <a:t>“</a:t>
            </a:r>
            <a:r>
              <a:rPr lang="en-US" sz="2800" dirty="0"/>
              <a:t>We want our customers to have freedom of choice. We do believe that OpenStack is bringing that </a:t>
            </a:r>
            <a:r>
              <a:rPr lang="en-US" sz="2800" dirty="0" smtClean="0"/>
              <a:t>dimension. </a:t>
            </a:r>
            <a:r>
              <a:rPr lang="en-US" sz="2800" dirty="0"/>
              <a:t>Russia has a long, long history of being dominated by one party – freedom of choice is important from a historical perspective, similar trend that you observe </a:t>
            </a:r>
            <a:r>
              <a:rPr lang="en-US" sz="2800" dirty="0" smtClean="0"/>
              <a:t>everywhere.”</a:t>
            </a:r>
            <a:endParaRPr lang="en-US" sz="2800" dirty="0">
              <a:latin typeface="Helvetica Neue" charset="0"/>
              <a:sym typeface="Gill Sans" charset="0"/>
            </a:endParaRPr>
          </a:p>
        </p:txBody>
      </p:sp>
      <p:sp>
        <p:nvSpPr>
          <p:cNvPr id="20484" name="Merge 8"/>
          <p:cNvSpPr>
            <a:spLocks noChangeArrowheads="1"/>
          </p:cNvSpPr>
          <p:nvPr/>
        </p:nvSpPr>
        <p:spPr bwMode="auto">
          <a:xfrm>
            <a:off x="11301057" y="6092752"/>
            <a:ext cx="458274" cy="381502"/>
          </a:xfrm>
          <a:prstGeom prst="flowChartMerg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endParaRPr lang="en-US" sz="43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0486" name="Content Placeholder 2"/>
          <p:cNvSpPr txBox="1">
            <a:spLocks/>
          </p:cNvSpPr>
          <p:nvPr/>
        </p:nvSpPr>
        <p:spPr bwMode="auto">
          <a:xfrm>
            <a:off x="7296248" y="6693223"/>
            <a:ext cx="5081638" cy="127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84" tIns="50784" rIns="50784" bIns="50784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706"/>
              </a:spcBef>
              <a:buClr>
                <a:schemeClr val="tx1"/>
              </a:buClr>
            </a:pPr>
            <a:r>
              <a:rPr lang="en-US" sz="2600" dirty="0" smtClean="0"/>
              <a:t>Michal </a:t>
            </a:r>
            <a:r>
              <a:rPr lang="en-US" sz="2600" dirty="0" err="1" smtClean="0"/>
              <a:t>Cupa</a:t>
            </a:r>
            <a:r>
              <a:rPr lang="en-US" sz="2600" dirty="0" smtClean="0"/>
              <a:t>, </a:t>
            </a:r>
            <a:r>
              <a:rPr lang="en-US" sz="2600" b="0" dirty="0" smtClean="0"/>
              <a:t>president, IBS DataFort</a:t>
            </a:r>
            <a:endParaRPr lang="en-US" sz="26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406" y="2361406"/>
            <a:ext cx="4318000" cy="20066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IBS DataFort Uses OpenStack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89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634360" y="6506098"/>
            <a:ext cx="6253281" cy="3322908"/>
          </a:xfrm>
        </p:spPr>
        <p:txBody>
          <a:bodyPr lIns="50784" tIns="50784" rIns="50784" bIns="50784"/>
          <a:lstStyle/>
          <a:p>
            <a:r>
              <a:rPr lang="en-US" sz="2800" dirty="0"/>
              <a:t>Intel IT </a:t>
            </a:r>
            <a:r>
              <a:rPr lang="en-US" sz="2800" dirty="0" smtClean="0"/>
              <a:t>supports </a:t>
            </a:r>
            <a:r>
              <a:rPr lang="en-US" sz="2800" dirty="0"/>
              <a:t>more than 75,000 servers in 69 data </a:t>
            </a:r>
            <a:r>
              <a:rPr lang="en-US" sz="2800" dirty="0" smtClean="0"/>
              <a:t>centers</a:t>
            </a:r>
          </a:p>
          <a:p>
            <a:r>
              <a:rPr lang="en-US" sz="2800" dirty="0" smtClean="0"/>
              <a:t>And more </a:t>
            </a:r>
            <a:r>
              <a:rPr lang="en-US" sz="2800" dirty="0"/>
              <a:t>than 91,000 employees who connect to Intel resources through more than 138,000 mobile devices. </a:t>
            </a:r>
          </a:p>
        </p:txBody>
      </p:sp>
      <p:sp>
        <p:nvSpPr>
          <p:cNvPr id="20483" name="Rounded Rectangle 7"/>
          <p:cNvSpPr>
            <a:spLocks noChangeArrowheads="1"/>
          </p:cNvSpPr>
          <p:nvPr/>
        </p:nvSpPr>
        <p:spPr bwMode="auto">
          <a:xfrm>
            <a:off x="7035006" y="1599406"/>
            <a:ext cx="5481215" cy="61722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r>
              <a:rPr lang="en-US" sz="2800" dirty="0" smtClean="0">
                <a:latin typeface="Helvetica Neue" charset="0"/>
                <a:sym typeface="Gill Sans" charset="0"/>
              </a:rPr>
              <a:t>“</a:t>
            </a:r>
            <a:r>
              <a:rPr lang="en-US" sz="2800" dirty="0" smtClean="0"/>
              <a:t>OpenStack </a:t>
            </a:r>
            <a:r>
              <a:rPr lang="en-US" sz="2800" dirty="0"/>
              <a:t>has dramatically reduced the amount of time it takes to provision services and automatically resolve resource </a:t>
            </a:r>
            <a:r>
              <a:rPr lang="en-US" sz="2800" dirty="0" smtClean="0"/>
              <a:t>issues. We </a:t>
            </a:r>
            <a:r>
              <a:rPr lang="en-US" sz="2800" dirty="0"/>
              <a:t>can now deploy a VM in just five to 10 minutes, provide faster self services to our customers, and offer a more reliable infrastructure with rolling updates that will keep our infrastructure current without burdening our staff.”</a:t>
            </a:r>
          </a:p>
          <a:p>
            <a:pPr defTabSz="914258"/>
            <a:endParaRPr lang="en-US" sz="2800" dirty="0" smtClean="0">
              <a:latin typeface="Helvetica Neue" charset="0"/>
              <a:sym typeface="Gill Sans" charset="0"/>
            </a:endParaRPr>
          </a:p>
        </p:txBody>
      </p:sp>
      <p:sp>
        <p:nvSpPr>
          <p:cNvPr id="20484" name="Merge 8"/>
          <p:cNvSpPr>
            <a:spLocks noChangeArrowheads="1"/>
          </p:cNvSpPr>
          <p:nvPr/>
        </p:nvSpPr>
        <p:spPr bwMode="auto">
          <a:xfrm>
            <a:off x="10462932" y="7694904"/>
            <a:ext cx="458274" cy="381502"/>
          </a:xfrm>
          <a:prstGeom prst="flowChartMerge">
            <a:avLst/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12" tIns="45706" rIns="91412" bIns="45706"/>
          <a:lstStyle/>
          <a:p>
            <a:pPr defTabSz="914258"/>
            <a:endParaRPr lang="en-US" sz="430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20486" name="Content Placeholder 2"/>
          <p:cNvSpPr txBox="1">
            <a:spLocks/>
          </p:cNvSpPr>
          <p:nvPr/>
        </p:nvSpPr>
        <p:spPr bwMode="auto">
          <a:xfrm>
            <a:off x="6804910" y="8076406"/>
            <a:ext cx="4573496" cy="127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84" tIns="50784" rIns="50784" bIns="50784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706"/>
              </a:spcBef>
              <a:buClr>
                <a:schemeClr val="tx1"/>
              </a:buClr>
            </a:pPr>
            <a:r>
              <a:rPr lang="en-US" sz="2600" dirty="0" smtClean="0"/>
              <a:t>Das Kamhout, </a:t>
            </a:r>
            <a:r>
              <a:rPr lang="en-US" sz="2600" b="0" dirty="0"/>
              <a:t>p</a:t>
            </a:r>
            <a:r>
              <a:rPr lang="en-US" sz="2600" b="0" dirty="0" smtClean="0"/>
              <a:t>rincipal </a:t>
            </a:r>
            <a:r>
              <a:rPr lang="en-US" sz="2600" b="0" dirty="0"/>
              <a:t>e</a:t>
            </a:r>
            <a:r>
              <a:rPr lang="en-US" sz="2600" b="0" dirty="0" smtClean="0"/>
              <a:t>ngineer and cloud </a:t>
            </a:r>
            <a:r>
              <a:rPr lang="en-US" sz="2600" b="0" dirty="0"/>
              <a:t>l</a:t>
            </a:r>
            <a:r>
              <a:rPr lang="en-US" sz="2600" b="0" dirty="0" smtClean="0"/>
              <a:t>ead, Intel</a:t>
            </a:r>
            <a:endParaRPr lang="en-US" sz="26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06" y="2323492"/>
            <a:ext cx="5402299" cy="405831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Intel Uses OpenStack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89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Content Placeholder 2"/>
          <p:cNvSpPr txBox="1">
            <a:spLocks/>
          </p:cNvSpPr>
          <p:nvPr/>
        </p:nvSpPr>
        <p:spPr bwMode="auto">
          <a:xfrm>
            <a:off x="558006" y="8246512"/>
            <a:ext cx="10949038" cy="181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84" tIns="50784" rIns="50784" bIns="50784"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ts val="1706"/>
              </a:spcBef>
              <a:buClr>
                <a:schemeClr val="tx1"/>
              </a:buClr>
            </a:pPr>
            <a:r>
              <a:rPr lang="en-US" sz="2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http</a:t>
            </a: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://</a:t>
            </a:r>
            <a:r>
              <a:rPr lang="en-US" sz="26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www.openstack.org</a:t>
            </a:r>
            <a:r>
              <a:rPr lang="en-US" sz="2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/summit/portland-2013/session-videos/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486410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8083"/>
          <a:stretch/>
        </p:blipFill>
        <p:spPr>
          <a:xfrm>
            <a:off x="8863806" y="4190206"/>
            <a:ext cx="3618904" cy="3333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0782"/>
          <a:stretch/>
        </p:blipFill>
        <p:spPr>
          <a:xfrm>
            <a:off x="4901406" y="2666206"/>
            <a:ext cx="3621317" cy="4876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4243"/>
          <a:stretch/>
        </p:blipFill>
        <p:spPr>
          <a:xfrm>
            <a:off x="405606" y="2687803"/>
            <a:ext cx="4114800" cy="317880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Bloomberg, Comcast, Best Buy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 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85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8299288" y="5219650"/>
            <a:ext cx="4495800" cy="2323356"/>
          </a:xfrm>
        </p:spPr>
        <p:txBody>
          <a:bodyPr/>
          <a:lstStyle/>
          <a:p>
            <a:pPr marL="0" indent="0" algn="ctr"/>
            <a:r>
              <a:rPr lang="en-US" sz="2800" smtClean="0">
                <a:latin typeface="Helvetica Neue" charset="0"/>
                <a:ea typeface="ヒラギノ角ゴ ProN W3" charset="0"/>
                <a:cs typeface="ヒラギノ角ゴ ProN W3" charset="0"/>
              </a:rPr>
              <a:t>Authors with experience </a:t>
            </a: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operating OpenStack came from all over the world to Austin, Texas to write a </a:t>
            </a:r>
            <a:r>
              <a:rPr lang="en-US" sz="2800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book</a:t>
            </a: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 in just </a:t>
            </a:r>
            <a:r>
              <a:rPr lang="en-US" sz="2800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5 days</a:t>
            </a: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!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06" y="2056606"/>
            <a:ext cx="7873206" cy="562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926" y="2095450"/>
            <a:ext cx="4562524" cy="2743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70398" y="4819540"/>
            <a:ext cx="2953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http://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bit.ly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/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guidevideo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194" y="227806"/>
            <a:ext cx="137001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Empowered Users Make OpenStack Better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000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5892006" y="2437606"/>
            <a:ext cx="5334000" cy="3657600"/>
          </a:xfrm>
        </p:spPr>
        <p:txBody>
          <a:bodyPr/>
          <a:lstStyle/>
          <a:p>
            <a:pPr marL="457200" indent="-457200">
              <a:buFont typeface="Wingdings" charset="2"/>
              <a:buChar char="ü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230+ Pages in </a:t>
            </a:r>
            <a:r>
              <a:rPr lang="en-US" sz="2800" dirty="0" smtClean="0">
                <a:solidFill>
                  <a:srgbClr val="FF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5 days</a:t>
            </a: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.  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Written by experienced OpenStack operators.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In less than a week of publication, the book was downloaded over </a:t>
            </a:r>
            <a:r>
              <a:rPr lang="en-US" sz="2800" dirty="0" smtClean="0">
                <a:solidFill>
                  <a:srgbClr val="FF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2,000 times</a:t>
            </a: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… now over 5,000 downloads!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06" y="2285206"/>
            <a:ext cx="4479880" cy="5562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Operations Guide: In 5 Days!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24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User Footprint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11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1004888" y="83486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81818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1004888" y="80311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31313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" name="Rectangle 188"/>
          <p:cNvSpPr>
            <a:spLocks noChangeArrowheads="1"/>
          </p:cNvSpPr>
          <p:nvPr/>
        </p:nvSpPr>
        <p:spPr bwMode="auto">
          <a:xfrm>
            <a:off x="1516287" y="3393470"/>
            <a:ext cx="9094032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500" dirty="0">
                <a:solidFill>
                  <a:srgbClr val="991918"/>
                </a:solidFill>
                <a:latin typeface="Helvetica Neue" charset="0"/>
              </a:rPr>
              <a:t>OpenStack?</a:t>
            </a:r>
          </a:p>
        </p:txBody>
      </p:sp>
      <p:sp>
        <p:nvSpPr>
          <p:cNvPr id="2" name="Rectangle 1"/>
          <p:cNvSpPr/>
          <p:nvPr/>
        </p:nvSpPr>
        <p:spPr>
          <a:xfrm>
            <a:off x="859446" y="2818606"/>
            <a:ext cx="55938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US" sz="6600" dirty="0" smtClean="0">
                <a:solidFill>
                  <a:srgbClr val="991918"/>
                </a:solidFill>
                <a:latin typeface="Helvetica Neue" charset="0"/>
              </a:rPr>
              <a:t>Who is behind </a:t>
            </a:r>
            <a:endParaRPr lang="en-US" sz="6600" dirty="0">
              <a:solidFill>
                <a:srgbClr val="991918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3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1269845" y="2361406"/>
            <a:ext cx="10717492" cy="5777560"/>
          </a:xfrm>
        </p:spPr>
        <p:txBody>
          <a:bodyPr/>
          <a:lstStyle/>
          <a:p>
            <a:pPr marL="0" indent="0"/>
            <a:r>
              <a:rPr lang="en-US" sz="28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Protecting</a:t>
            </a: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, </a:t>
            </a:r>
            <a:r>
              <a:rPr 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Empowering</a:t>
            </a: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, and </a:t>
            </a:r>
            <a:r>
              <a:rPr 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Promoting</a:t>
            </a: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 OpenStack software and the community around it, including users, developers and the entire ecosystem.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Over 9,500 Individual Members, up from 5,600 at launch </a:t>
            </a:r>
            <a:endParaRPr lang="en-US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The leading Global IT companies as Gold &amp; Platinum Members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Board of Directors that sets strategic direction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Project Technical Leads and a Technical Committee that are elected from among the contributors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User Committee to ensure the users voices are heard</a:t>
            </a:r>
            <a:endParaRPr lang="en-US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The OpenStack Foundation 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25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269845" y="2361816"/>
            <a:ext cx="10946761" cy="6628321"/>
          </a:xfrm>
        </p:spPr>
        <p:txBody>
          <a:bodyPr/>
          <a:lstStyle/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Provide a permanent legal home for OpenStack, with broad industry support and the resources to support OpenStack</a:t>
            </a:r>
            <a:r>
              <a:rPr lang="ja-JP" alt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s success</a:t>
            </a: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r>
              <a:rPr 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While preserving what</a:t>
            </a:r>
            <a:r>
              <a:rPr lang="ja-JP" alt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s working – a.k.a. the </a:t>
            </a:r>
            <a:r>
              <a:rPr lang="ja-JP" alt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“</a:t>
            </a:r>
            <a:r>
              <a:rPr lang="en-US" altLang="ja-JP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OpenStack Way</a:t>
            </a:r>
            <a:r>
              <a:rPr lang="ja-JP" altLang="en-US" sz="2800" b="1" dirty="0">
                <a:latin typeface="Helvetica Neue" charset="0"/>
                <a:ea typeface="ヒラギノ角ゴ ProN W3" charset="0"/>
                <a:cs typeface="ヒラギノ角ゴ ProN W3" charset="0"/>
              </a:rPr>
              <a:t>”</a:t>
            </a:r>
            <a:endParaRPr lang="en-US" altLang="ja-JP" sz="2800" b="1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 Technical people making technical decisions based on merit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 Dedicated resources building the community and ecosystem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 A strong ecosystem of companies making money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latin typeface="Helvetica Neue" charset="0"/>
                <a:ea typeface="ヒラギノ角ゴ ProN W3" charset="0"/>
                <a:cs typeface="ヒラギノ角ゴ ProN W3" charset="0"/>
              </a:rPr>
              <a:t> Encouraging and rewarding contribution in all forms</a:t>
            </a:r>
          </a:p>
          <a:p>
            <a:pPr lvl="1">
              <a:spcBef>
                <a:spcPts val="1200"/>
              </a:spcBef>
            </a:pPr>
            <a:endParaRPr lang="en-US" sz="20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spcBef>
                <a:spcPts val="1200"/>
              </a:spcBef>
            </a:pPr>
            <a:endParaRPr lang="en-US" sz="28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Foundation Approach 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29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1004888" y="83486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81818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1004888" y="80311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31313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6" name="Rectangle 188"/>
          <p:cNvSpPr>
            <a:spLocks noChangeArrowheads="1"/>
          </p:cNvSpPr>
          <p:nvPr/>
        </p:nvSpPr>
        <p:spPr bwMode="auto">
          <a:xfrm>
            <a:off x="1516287" y="3545870"/>
            <a:ext cx="9094032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500" dirty="0">
                <a:solidFill>
                  <a:srgbClr val="991918"/>
                </a:solidFill>
                <a:latin typeface="Helvetica Neue" charset="0"/>
              </a:rPr>
              <a:t>OpenStack?</a:t>
            </a:r>
          </a:p>
        </p:txBody>
      </p:sp>
      <p:sp>
        <p:nvSpPr>
          <p:cNvPr id="2" name="Rectangle 1"/>
          <p:cNvSpPr/>
          <p:nvPr/>
        </p:nvSpPr>
        <p:spPr>
          <a:xfrm>
            <a:off x="859446" y="2818606"/>
            <a:ext cx="30064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lang="en-US" sz="6600" dirty="0" smtClean="0">
                <a:solidFill>
                  <a:srgbClr val="991918"/>
                </a:solidFill>
                <a:latin typeface="Helvetica Neue" charset="0"/>
              </a:rPr>
              <a:t>What is</a:t>
            </a:r>
            <a:endParaRPr lang="en-US" sz="6600" dirty="0">
              <a:solidFill>
                <a:srgbClr val="991918"/>
              </a:solidFill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257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2006" y="8152606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Expecting 4000+ in Hong Kong: November 5-8, 2013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Summit Attendee Growth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5183" y="-86110"/>
            <a:ext cx="1846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760713929"/>
              </p:ext>
            </p:extLst>
          </p:nvPr>
        </p:nvGraphicFramePr>
        <p:xfrm>
          <a:off x="786606" y="1904206"/>
          <a:ext cx="11315700" cy="754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81505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015206" y="8990806"/>
            <a:ext cx="10134600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www.ohloh.net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/p/compare?project_0=OpenStack&amp;project_1=Apache+CloudStack&amp;project_2=Eucalyptus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06" y="2285206"/>
            <a:ext cx="10609670" cy="6781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Developer Interest &amp; Commitment to Platform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606" y="2219186"/>
            <a:ext cx="8610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Average of 230+ unique contributors per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month 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381817" y="5195031"/>
            <a:ext cx="48496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Contributors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9406" y="1980406"/>
            <a:ext cx="1219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4037806"/>
            <a:ext cx="862806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96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1091406" y="8892538"/>
            <a:ext cx="9906000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www.ohloh.net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/p/compare?project_0=CloudStack&amp;project_1=OpenStack&amp;project_2=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Apache+CloudStack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05806" y="1751806"/>
            <a:ext cx="1031160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90" tIns="50790" rIns="50790" bIns="50790"/>
          <a:lstStyle>
            <a:lvl1pPr marL="741363" indent="-741363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l">
              <a:spcBef>
                <a:spcPts val="2400"/>
              </a:spcBef>
              <a:buClr>
                <a:srgbClr val="AF1C1C"/>
              </a:buClr>
              <a:buSzPct val="60000"/>
              <a:buFont typeface="Lucida Grande" charset="0"/>
              <a:buNone/>
            </a:pPr>
            <a:r>
              <a:rPr lang="en-US" sz="2600" dirty="0" smtClean="0">
                <a:solidFill>
                  <a:srgbClr val="646464"/>
                </a:solidFill>
                <a:latin typeface="Helvetica Neue" charset="0"/>
                <a:sym typeface="Helvetica Neue" charset="0"/>
              </a:rPr>
              <a:t>More than doubled number of contributors from Essex to </a:t>
            </a:r>
            <a:r>
              <a:rPr lang="en-US" sz="2600" dirty="0" smtClean="0">
                <a:solidFill>
                  <a:srgbClr val="646464"/>
                </a:solidFill>
                <a:latin typeface="Helvetica Neue" charset="0"/>
                <a:sym typeface="Helvetica Neue" charset="0"/>
              </a:rPr>
              <a:t>Grizzly</a:t>
            </a:r>
            <a:endParaRPr lang="en-US" sz="2600" dirty="0">
              <a:solidFill>
                <a:srgbClr val="646464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06" y="2251787"/>
            <a:ext cx="9549606" cy="673901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08806" y="597693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Developer Interest &amp; Commitment to Platform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02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" y="2971006"/>
            <a:ext cx="11887200" cy="4572000"/>
          </a:xfrm>
          <a:prstGeom prst="rect">
            <a:avLst/>
          </a:prstGeom>
        </p:spPr>
      </p:pic>
      <p:sp>
        <p:nvSpPr>
          <p:cNvPr id="16389" name="Content Placeholder 2"/>
          <p:cNvSpPr txBox="1">
            <a:spLocks/>
          </p:cNvSpPr>
          <p:nvPr/>
        </p:nvSpPr>
        <p:spPr bwMode="auto">
          <a:xfrm rot="20461520">
            <a:off x="489836" y="3702491"/>
            <a:ext cx="11385115" cy="762000"/>
          </a:xfrm>
          <a:prstGeom prst="rect">
            <a:avLst/>
          </a:prstGeom>
          <a:solidFill>
            <a:schemeClr val="bg1"/>
          </a:solidFill>
          <a:ln w="6350"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50790" tIns="50790" rIns="50790" bIns="50790"/>
          <a:lstStyle>
            <a:lvl1pPr marL="741363" indent="-741363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spcBef>
                <a:spcPts val="2400"/>
              </a:spcBef>
              <a:buClr>
                <a:srgbClr val="AF1C1C"/>
              </a:buClr>
              <a:buSzPct val="60000"/>
              <a:buFont typeface="Lucida Grande" charset="0"/>
              <a:buNone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sym typeface="Helvetica Neue" charset="0"/>
              </a:rPr>
              <a:t>From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sym typeface="Helvetica Neue" charset="0"/>
              </a:rPr>
              <a:t> </a:t>
            </a:r>
            <a:r>
              <a:rPr lang="en-US" sz="3600" dirty="0" smtClean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10k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sym typeface="Helvetica Neue" charset="0"/>
              </a:rPr>
              <a:t> lines of code to </a:t>
            </a:r>
            <a:r>
              <a:rPr lang="en-US" sz="3600" dirty="0" smtClean="0">
                <a:solidFill>
                  <a:srgbClr val="800000"/>
                </a:solidFill>
                <a:latin typeface="Helvetica Neue" charset="0"/>
                <a:sym typeface="Helvetica Neue" charset="0"/>
              </a:rPr>
              <a:t>800k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sym typeface="Helvetica Neue" charset="0"/>
              </a:rPr>
              <a:t> in less than 3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sym typeface="Helvetica Neue" charset="0"/>
              </a:rPr>
              <a:t>years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Developer Interest = Rapid Innovation</a:t>
            </a:r>
            <a:br>
              <a:rPr lang="en-US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2400" dirty="0">
              <a:solidFill>
                <a:srgbClr val="8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96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9613" y="2055813"/>
            <a:ext cx="11353800" cy="7086600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Open platform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Community-driven innovation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Technology accessible in many ways: hourly, appliance, distribution, DIY</a:t>
            </a:r>
          </a:p>
          <a:p>
            <a:pPr marL="914400" lvl="2" indent="0">
              <a:lnSpc>
                <a:spcPct val="70000"/>
              </a:lnSpc>
              <a:spcBef>
                <a:spcPts val="600"/>
              </a:spcBef>
              <a:defRPr/>
            </a:pPr>
            <a:endParaRPr lang="en-US" sz="3200" dirty="0" smtClean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Empowered users and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evelopers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Deep engagement from our users and developers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Users have more control of their destiny</a:t>
            </a:r>
          </a:p>
          <a:p>
            <a:pPr marL="914400" lvl="2" indent="0">
              <a:lnSpc>
                <a:spcPct val="70000"/>
              </a:lnSpc>
              <a:spcBef>
                <a:spcPts val="600"/>
              </a:spcBef>
              <a:defRPr/>
            </a:pPr>
            <a:endParaRPr lang="en-US" sz="3200" b="1" dirty="0" smtClean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Broad, global support from companies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  <a:t>Not driven by a single 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company; no single source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Aggregate </a:t>
            </a:r>
            <a: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  <a:t>investment is 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huge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Goals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06" y="1408112"/>
            <a:ext cx="12208225" cy="6363494"/>
          </a:xfrm>
          <a:prstGeom prst="rect">
            <a:avLst/>
          </a:prstGeom>
        </p:spPr>
      </p:pic>
      <p:sp>
        <p:nvSpPr>
          <p:cNvPr id="11265" name="Rectangle 1"/>
          <p:cNvSpPr>
            <a:spLocks/>
          </p:cNvSpPr>
          <p:nvPr/>
        </p:nvSpPr>
        <p:spPr bwMode="auto">
          <a:xfrm>
            <a:off x="1004888" y="83486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81818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1004888" y="8031163"/>
            <a:ext cx="961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US" sz="2400">
              <a:solidFill>
                <a:srgbClr val="31313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710406" y="1751806"/>
            <a:ext cx="12484893" cy="2743200"/>
          </a:xfrm>
        </p:spPr>
        <p:txBody>
          <a:bodyPr/>
          <a:lstStyle/>
          <a:p>
            <a:r>
              <a:rPr lang="en-US" sz="72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OpenStack.org/Join </a:t>
            </a:r>
            <a:r>
              <a:rPr lang="en-US" sz="72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sz="72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72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the revolution</a:t>
            </a:r>
            <a:endParaRPr lang="en-US" sz="7200" b="1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350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1090613" y="1600200"/>
            <a:ext cx="10464800" cy="6704806"/>
          </a:xfrm>
        </p:spPr>
        <p:txBody>
          <a:bodyPr/>
          <a:lstStyle/>
          <a:p>
            <a:r>
              <a:rPr lang="en-US" sz="54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</a:t>
            </a:r>
            <a:r>
              <a:rPr lang="en-US" sz="44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br>
              <a:rPr lang="en-US" sz="4400" b="1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The platform ecosystem for the cloud</a:t>
            </a:r>
            <a:b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>
                <a:latin typeface="Helvetica Neue" charset="0"/>
                <a:ea typeface="ヒラギノ角ゴ ProN W3" charset="0"/>
                <a:cs typeface="ヒラギノ角ゴ ProN W3" charset="0"/>
              </a:rPr>
            </a:br>
            <a:endParaRPr lang="en-US" sz="3200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16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2"/>
          <p:cNvSpPr>
            <a:spLocks noGrp="1"/>
          </p:cNvSpPr>
          <p:nvPr>
            <p:ph sz="quarter" idx="10"/>
          </p:nvPr>
        </p:nvSpPr>
        <p:spPr>
          <a:xfrm>
            <a:off x="709613" y="1446213"/>
            <a:ext cx="11353800" cy="7086600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</a:pPr>
            <a:r>
              <a:rPr lang="en-US" sz="4400" dirty="0" smtClean="0">
                <a:solidFill>
                  <a:srgbClr val="950004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More than…</a:t>
            </a:r>
            <a:endParaRPr lang="en-US" sz="4400" dirty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</a:pPr>
            <a:endParaRPr lang="en-US" dirty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…cloud infrastructure software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…a global open source community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…a collaboration among technology vendors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</a:pPr>
            <a:endParaRPr lang="en-US" dirty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Content Placeholder 2"/>
          <p:cNvSpPr>
            <a:spLocks noGrp="1"/>
          </p:cNvSpPr>
          <p:nvPr>
            <p:ph sz="quarter" idx="10"/>
          </p:nvPr>
        </p:nvSpPr>
        <p:spPr>
          <a:xfrm>
            <a:off x="746965" y="1599406"/>
            <a:ext cx="11353800" cy="7086600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600"/>
              </a:spcBef>
            </a:pPr>
            <a:r>
              <a:rPr lang="en-US" sz="4400" dirty="0" smtClean="0">
                <a:solidFill>
                  <a:srgbClr val="950004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The </a:t>
            </a:r>
            <a:r>
              <a:rPr lang="en-US" sz="4400" dirty="0">
                <a:solidFill>
                  <a:srgbClr val="950004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platform ecosystem </a:t>
            </a:r>
            <a:r>
              <a:rPr lang="en-US" sz="4400" dirty="0" smtClean="0">
                <a:solidFill>
                  <a:srgbClr val="950004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for </a:t>
            </a:r>
            <a:r>
              <a:rPr lang="en-US" sz="4400" dirty="0">
                <a:solidFill>
                  <a:srgbClr val="950004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the cloud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</a:pPr>
            <a:endParaRPr lang="en-US" dirty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</a:pPr>
            <a:endParaRPr lang="en-US" dirty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8788" lvl="2" indent="-458788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 charset="0"/>
              <a:buChar char="‣"/>
            </a:pPr>
            <a:r>
              <a:rPr lang="en-US" sz="32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Different than </a:t>
            </a:r>
            <a:r>
              <a:rPr lang="en-US" sz="3200" dirty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other cloud </a:t>
            </a:r>
            <a:r>
              <a:rPr lang="en-US" sz="32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software or services</a:t>
            </a:r>
            <a:endParaRPr lang="en-US" sz="32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8788" lvl="2" indent="-458788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 charset="0"/>
              <a:buChar char="‣"/>
            </a:pPr>
            <a:endParaRPr lang="en-US" sz="32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8788" lvl="2" indent="-458788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 charset="0"/>
              <a:buChar char="‣"/>
            </a:pPr>
            <a:r>
              <a:rPr lang="en-US" sz="3200" dirty="0" smtClean="0">
                <a:solidFill>
                  <a:srgbClr val="595959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Creates the most value for users</a:t>
            </a:r>
          </a:p>
          <a:p>
            <a:pPr marL="458788" lvl="2" indent="-458788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 charset="0"/>
              <a:buChar char="‣"/>
            </a:pPr>
            <a:endParaRPr lang="en-US" sz="32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>
          <a:xfrm>
            <a:off x="1090613" y="4939506"/>
            <a:ext cx="10464800" cy="1765300"/>
          </a:xfrm>
        </p:spPr>
        <p:txBody>
          <a:bodyPr/>
          <a:lstStyle/>
          <a:p>
            <a: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Platform Ecosystems:  </a:t>
            </a:r>
            <a:br>
              <a:rPr lang="en-US" sz="4400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How do they work?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056606"/>
            <a:ext cx="6362700" cy="5977082"/>
          </a:xfrm>
          <a:prstGeom prst="rect">
            <a:avLst/>
          </a:prstGeom>
          <a:effectLst>
            <a:reflection stA="28000" endPos="14000" dist="12700" dir="5400000" sy="-100000" algn="bl" rotWithShape="0"/>
          </a:effec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995613" y="59055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INNOVATIVE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ECOSYSTEM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6196013" y="5942013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GLOBAL USER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FOOTPRINT</a:t>
            </a:r>
          </a:p>
        </p:txBody>
      </p:sp>
      <p:sp>
        <p:nvSpPr>
          <p:cNvPr id="12293" name="TextBox 5"/>
          <p:cNvSpPr txBox="1">
            <a:spLocks noChangeArrowheads="1"/>
          </p:cNvSpPr>
          <p:nvPr/>
        </p:nvSpPr>
        <p:spPr bwMode="auto">
          <a:xfrm>
            <a:off x="4595813" y="33909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TECHNOLOGY</a:t>
            </a:r>
          </a:p>
          <a:p>
            <a:r>
              <a:rPr lang="en-US" sz="1800">
                <a:latin typeface="Helvetica Neue" charset="0"/>
                <a:cs typeface="Helvetica Neue" charset="0"/>
              </a:rPr>
              <a:t>PLATFORM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Platform Ecosystems – Three Forces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056606"/>
            <a:ext cx="6362700" cy="5977082"/>
          </a:xfrm>
          <a:prstGeom prst="rect">
            <a:avLst/>
          </a:prstGeom>
          <a:effectLst>
            <a:reflection stA="28000" endPos="14000" dist="12700" dir="5400000" sy="-100000" algn="bl" rotWithShape="0"/>
          </a:effec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995613" y="59055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Helvetica Neue" charset="0"/>
                <a:cs typeface="Helvetica Neue" charset="0"/>
              </a:rPr>
              <a:t>8</a:t>
            </a:r>
            <a:r>
              <a:rPr lang="en-US" sz="1800" dirty="0" smtClean="0">
                <a:latin typeface="Helvetica Neue" charset="0"/>
                <a:cs typeface="Helvetica Neue" charset="0"/>
              </a:rPr>
              <a:t>00,000</a:t>
            </a:r>
            <a:r>
              <a:rPr lang="en-US" sz="1800" dirty="0">
                <a:latin typeface="Helvetica Neue" charset="0"/>
                <a:cs typeface="Helvetica Neue" charset="0"/>
              </a:rPr>
              <a:t>+ apps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106 carriers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6196013" y="5942013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smtClean="0">
                <a:latin typeface="Helvetica Neue" charset="0"/>
                <a:cs typeface="Helvetica Neue" charset="0"/>
              </a:rPr>
              <a:t>500,000,000+ </a:t>
            </a:r>
            <a:r>
              <a:rPr lang="en-US" sz="1800" dirty="0">
                <a:latin typeface="Helvetica Neue" charset="0"/>
                <a:cs typeface="Helvetica Neue" charset="0"/>
              </a:rPr>
              <a:t>devices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113 countries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595813" y="3592513"/>
            <a:ext cx="381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iOS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Apple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2056606"/>
            <a:ext cx="6362700" cy="5977082"/>
          </a:xfrm>
          <a:prstGeom prst="rect">
            <a:avLst/>
          </a:prstGeom>
          <a:effectLst>
            <a:reflection stA="28000" endPos="14000" dist="12700" dir="5400000" sy="-100000" algn="bl" rotWithShape="0"/>
          </a:effec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071813" y="5781675"/>
            <a:ext cx="3810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>
                <a:latin typeface="Helvetica Neue" charset="0"/>
                <a:cs typeface="Helvetica Neue" charset="0"/>
              </a:rPr>
              <a:t>8</a:t>
            </a:r>
            <a:r>
              <a:rPr lang="en-US" sz="1800" dirty="0" smtClean="0">
                <a:latin typeface="Helvetica Neue" charset="0"/>
                <a:cs typeface="Helvetica Neue" charset="0"/>
              </a:rPr>
              <a:t>00,000</a:t>
            </a:r>
            <a:r>
              <a:rPr lang="en-US" sz="1800" dirty="0">
                <a:latin typeface="Helvetica Neue" charset="0"/>
                <a:cs typeface="Helvetica Neue" charset="0"/>
              </a:rPr>
              <a:t>+ apps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95 carriers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44 device makers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272213" y="5942013"/>
            <a:ext cx="3810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smtClean="0">
                <a:latin typeface="Helvetica Neue" charset="0"/>
                <a:cs typeface="Helvetica Neue" charset="0"/>
              </a:rPr>
              <a:t>750,000,000 </a:t>
            </a:r>
            <a:r>
              <a:rPr lang="en-US" sz="1800" dirty="0">
                <a:latin typeface="Helvetica Neue" charset="0"/>
                <a:cs typeface="Helvetica Neue" charset="0"/>
              </a:rPr>
              <a:t>devices</a:t>
            </a:r>
          </a:p>
          <a:p>
            <a:r>
              <a:rPr lang="en-US" sz="1800" dirty="0">
                <a:latin typeface="Helvetica Neue" charset="0"/>
                <a:cs typeface="Helvetica Neue" charset="0"/>
              </a:rPr>
              <a:t>104 countries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4595813" y="3592513"/>
            <a:ext cx="381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Helvetica Neue" charset="0"/>
                <a:cs typeface="Helvetica Neue" charset="0"/>
              </a:rPr>
              <a:t>Android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34206" y="456406"/>
            <a:ext cx="1046480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000">
                <a:solidFill>
                  <a:srgbClr val="991918"/>
                </a:solidFill>
                <a:latin typeface="Helvetica Neue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Android</a:t>
            </a:r>
            <a:endParaRPr lang="en-US" sz="24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56813</TotalTime>
  <Words>1211</Words>
  <Application>Microsoft Macintosh PowerPoint</Application>
  <PresentationFormat>Custom</PresentationFormat>
  <Paragraphs>239</Paragraphs>
  <Slides>36</Slides>
  <Notes>16</Notes>
  <HiddenSlides>3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4_Office Theme</vt:lpstr>
      <vt:lpstr>3_Office Theme</vt:lpstr>
      <vt:lpstr>2_Office Theme</vt:lpstr>
      <vt:lpstr>PowerPoint Presentation</vt:lpstr>
      <vt:lpstr>OpenStack  The platform ecosystem for the cloud    Jonathan Bryce Executive Director, OpenStack Foundation @jbryce</vt:lpstr>
      <vt:lpstr>PowerPoint Presentation</vt:lpstr>
      <vt:lpstr>PowerPoint Presentation</vt:lpstr>
      <vt:lpstr>PowerPoint Presentation</vt:lpstr>
      <vt:lpstr>Platform Ecosystems:   How do they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OpenStack Cloud Platform Technology Platform</vt:lpstr>
      <vt:lpstr>OpenStack Capabilities Technology Platform</vt:lpstr>
      <vt:lpstr>Open Development Process  Technology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OpenStack.org/Join  the revolution</vt:lpstr>
      <vt:lpstr>OpenStack  The platform ecosystem for the cloud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Jonathan Bryce</cp:lastModifiedBy>
  <cp:revision>599</cp:revision>
  <cp:lastPrinted>2012-03-13T20:33:25Z</cp:lastPrinted>
  <dcterms:created xsi:type="dcterms:W3CDTF">2013-02-04T21:20:17Z</dcterms:created>
  <dcterms:modified xsi:type="dcterms:W3CDTF">2013-05-29T06:39:16Z</dcterms:modified>
</cp:coreProperties>
</file>